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eg" ContentType="image/jpeg"/>
  <Default Extension="tiff" ContentType="image/tiff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bin" ContentType="application/vnd.openxmlformats-officedocument.oleObjec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51" r:id="rId1"/>
    <p:sldMasterId id="2147483653" r:id="rId2"/>
  </p:sldMasterIdLst>
  <p:notesMasterIdLst>
    <p:notesMasterId r:id="rId44"/>
  </p:notesMasterIdLst>
  <p:handoutMasterIdLst>
    <p:handoutMasterId r:id="rId45"/>
  </p:handoutMasterIdLst>
  <p:sldIdLst>
    <p:sldId id="920" r:id="rId3"/>
    <p:sldId id="871" r:id="rId4"/>
    <p:sldId id="901" r:id="rId5"/>
    <p:sldId id="895" r:id="rId6"/>
    <p:sldId id="896" r:id="rId7"/>
    <p:sldId id="889" r:id="rId8"/>
    <p:sldId id="892" r:id="rId9"/>
    <p:sldId id="891" r:id="rId10"/>
    <p:sldId id="890" r:id="rId11"/>
    <p:sldId id="893" r:id="rId12"/>
    <p:sldId id="894" r:id="rId13"/>
    <p:sldId id="919" r:id="rId14"/>
    <p:sldId id="899" r:id="rId15"/>
    <p:sldId id="900" r:id="rId16"/>
    <p:sldId id="898" r:id="rId17"/>
    <p:sldId id="888" r:id="rId18"/>
    <p:sldId id="897" r:id="rId19"/>
    <p:sldId id="902" r:id="rId20"/>
    <p:sldId id="903" r:id="rId21"/>
    <p:sldId id="859" r:id="rId22"/>
    <p:sldId id="916" r:id="rId23"/>
    <p:sldId id="904" r:id="rId24"/>
    <p:sldId id="909" r:id="rId25"/>
    <p:sldId id="873" r:id="rId26"/>
    <p:sldId id="905" r:id="rId27"/>
    <p:sldId id="906" r:id="rId28"/>
    <p:sldId id="907" r:id="rId29"/>
    <p:sldId id="862" r:id="rId30"/>
    <p:sldId id="874" r:id="rId31"/>
    <p:sldId id="917" r:id="rId32"/>
    <p:sldId id="911" r:id="rId33"/>
    <p:sldId id="912" r:id="rId34"/>
    <p:sldId id="915" r:id="rId35"/>
    <p:sldId id="914" r:id="rId36"/>
    <p:sldId id="918" r:id="rId37"/>
    <p:sldId id="913" r:id="rId38"/>
    <p:sldId id="875" r:id="rId39"/>
    <p:sldId id="877" r:id="rId40"/>
    <p:sldId id="880" r:id="rId41"/>
    <p:sldId id="878" r:id="rId42"/>
    <p:sldId id="887" r:id="rId43"/>
  </p:sldIdLst>
  <p:sldSz cx="9144000" cy="6858000" type="screen4x3"/>
  <p:notesSz cx="6858000" cy="92964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D4FF"/>
    <a:srgbClr val="0432FF"/>
    <a:srgbClr val="D883FF"/>
    <a:srgbClr val="3333FF"/>
    <a:srgbClr val="3366FF"/>
    <a:srgbClr val="CC0000"/>
    <a:srgbClr val="FFFF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19" autoAdjust="0"/>
    <p:restoredTop sz="94574" autoAdjust="0"/>
  </p:normalViewPr>
  <p:slideViewPr>
    <p:cSldViewPr>
      <p:cViewPr varScale="1">
        <p:scale>
          <a:sx n="74" d="100"/>
          <a:sy n="74" d="100"/>
        </p:scale>
        <p:origin x="176" y="106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91" d="100"/>
          <a:sy n="91" d="100"/>
        </p:scale>
        <p:origin x="-1832" y="-104"/>
      </p:cViewPr>
      <p:guideLst>
        <p:guide orient="horz" pos="2928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presProps" Target="presProps.xml"/><Relationship Id="rId47" Type="http://schemas.openxmlformats.org/officeDocument/2006/relationships/viewProps" Target="viewProps.xml"/><Relationship Id="rId48" Type="http://schemas.openxmlformats.org/officeDocument/2006/relationships/theme" Target="theme/theme1.xml"/><Relationship Id="rId49" Type="http://schemas.openxmlformats.org/officeDocument/2006/relationships/tableStyles" Target="tableStyles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notesMaster" Target="notesMasters/notesMaster1.xml"/><Relationship Id="rId45" Type="http://schemas.openxmlformats.org/officeDocument/2006/relationships/handoutMaster" Target="handoutMasters/handoutMaster1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4" Type="http://schemas.openxmlformats.org/officeDocument/2006/relationships/image" Target="../media/image5.wmf"/><Relationship Id="rId5" Type="http://schemas.openxmlformats.org/officeDocument/2006/relationships/image" Target="../media/image6.wmf"/><Relationship Id="rId1" Type="http://schemas.openxmlformats.org/officeDocument/2006/relationships/image" Target="../media/image2.wmf"/><Relationship Id="rId2" Type="http://schemas.openxmlformats.org/officeDocument/2006/relationships/image" Target="../media/image3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36.wmf"/><Relationship Id="rId4" Type="http://schemas.openxmlformats.org/officeDocument/2006/relationships/image" Target="../media/image37.wmf"/><Relationship Id="rId5" Type="http://schemas.openxmlformats.org/officeDocument/2006/relationships/image" Target="../media/image38.wmf"/><Relationship Id="rId6" Type="http://schemas.openxmlformats.org/officeDocument/2006/relationships/image" Target="../media/image39.wmf"/><Relationship Id="rId1" Type="http://schemas.openxmlformats.org/officeDocument/2006/relationships/image" Target="../media/image34.wmf"/><Relationship Id="rId2" Type="http://schemas.openxmlformats.org/officeDocument/2006/relationships/image" Target="../media/image35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wmf"/><Relationship Id="rId2" Type="http://schemas.openxmlformats.org/officeDocument/2006/relationships/image" Target="../media/image41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1.wmf"/><Relationship Id="rId2" Type="http://schemas.openxmlformats.org/officeDocument/2006/relationships/image" Target="../media/image52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56.wmf"/><Relationship Id="rId4" Type="http://schemas.openxmlformats.org/officeDocument/2006/relationships/image" Target="../media/image57.wmf"/><Relationship Id="rId1" Type="http://schemas.openxmlformats.org/officeDocument/2006/relationships/image" Target="../media/image54.wmf"/><Relationship Id="rId2" Type="http://schemas.openxmlformats.org/officeDocument/2006/relationships/image" Target="../media/image55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60.wmf"/><Relationship Id="rId4" Type="http://schemas.openxmlformats.org/officeDocument/2006/relationships/image" Target="../media/image61.wmf"/><Relationship Id="rId1" Type="http://schemas.openxmlformats.org/officeDocument/2006/relationships/image" Target="../media/image58.wmf"/><Relationship Id="rId2" Type="http://schemas.openxmlformats.org/officeDocument/2006/relationships/image" Target="../media/image59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651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23" tIns="45711" rIns="91423" bIns="45711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Times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301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651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23" tIns="45711" rIns="91423" bIns="45711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301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31263"/>
            <a:ext cx="2971800" cy="46513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23" tIns="45711" rIns="91423" bIns="45711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Times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301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831263"/>
            <a:ext cx="2971800" cy="46513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23" tIns="45711" rIns="91423" bIns="45711" numCol="1" anchor="b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Times" panose="02020603050405020304" pitchFamily="18" charset="0"/>
              </a:defRPr>
            </a:lvl1pPr>
          </a:lstStyle>
          <a:p>
            <a:pPr>
              <a:defRPr/>
            </a:pPr>
            <a:fld id="{41BF8719-29EC-3440-A3A5-860E392C2D8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6724618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3" tIns="45711" rIns="91423" bIns="45711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Times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3" tIns="45711" rIns="91423" bIns="45711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04900" y="696913"/>
            <a:ext cx="4648200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922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416425"/>
            <a:ext cx="5029200" cy="4183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3" tIns="45711" rIns="91423" bIns="4571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922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31263"/>
            <a:ext cx="2971800" cy="46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3" tIns="45711" rIns="91423" bIns="45711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Times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22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831263"/>
            <a:ext cx="2971800" cy="46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3" tIns="45711" rIns="91423" bIns="45711" numCol="1" anchor="b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Times" panose="02020603050405020304" pitchFamily="18" charset="0"/>
              </a:defRPr>
            </a:lvl1pPr>
          </a:lstStyle>
          <a:p>
            <a:pPr>
              <a:defRPr/>
            </a:pPr>
            <a:fld id="{630C1128-E65B-6B46-8974-3629330CEF7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4488779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2"/>
          <p:cNvSpPr>
            <a:spLocks noChangeShapeType="1"/>
          </p:cNvSpPr>
          <p:nvPr/>
        </p:nvSpPr>
        <p:spPr bwMode="auto">
          <a:xfrm>
            <a:off x="-3175" y="2438400"/>
            <a:ext cx="9147175" cy="0"/>
          </a:xfrm>
          <a:prstGeom prst="line">
            <a:avLst/>
          </a:prstGeom>
          <a:noFill/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" name="Arc 3"/>
          <p:cNvSpPr>
            <a:spLocks/>
          </p:cNvSpPr>
          <p:nvPr/>
        </p:nvSpPr>
        <p:spPr bwMode="auto">
          <a:xfrm>
            <a:off x="0" y="842963"/>
            <a:ext cx="2895600" cy="6018212"/>
          </a:xfrm>
          <a:custGeom>
            <a:avLst/>
            <a:gdLst>
              <a:gd name="T0" fmla="*/ 0 w 21600"/>
              <a:gd name="T1" fmla="*/ 0 h 21600"/>
              <a:gd name="T2" fmla="*/ 2895600 w 21600"/>
              <a:gd name="T3" fmla="*/ 6018212 h 21600"/>
              <a:gd name="T4" fmla="*/ 0 w 21600"/>
              <a:gd name="T5" fmla="*/ 6018212 h 216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lnTo>
                  <a:pt x="-1" y="0"/>
                </a:lnTo>
                <a:close/>
              </a:path>
            </a:pathLst>
          </a:cu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292" name="Rectangle 4"/>
          <p:cNvSpPr>
            <a:spLocks noGrp="1" noChangeArrowheads="1"/>
          </p:cNvSpPr>
          <p:nvPr>
            <p:ph type="ctrTitle" sz="quarter"/>
          </p:nvPr>
        </p:nvSpPr>
        <p:spPr>
          <a:xfrm>
            <a:off x="2057400" y="914400"/>
            <a:ext cx="6627813" cy="1524000"/>
          </a:xfrm>
        </p:spPr>
        <p:txBody>
          <a:bodyPr anchor="b"/>
          <a:lstStyle>
            <a:lvl1pPr>
              <a:lnSpc>
                <a:spcPct val="80000"/>
              </a:lnSpc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293" name="Rectangle 5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3505200" y="2743200"/>
            <a:ext cx="4572000" cy="1752600"/>
          </a:xfrm>
        </p:spPr>
        <p:txBody>
          <a:bodyPr/>
          <a:lstStyle>
            <a:lvl1pPr marL="0" indent="0">
              <a:buFontTx/>
              <a:buNone/>
              <a:defRPr sz="2500"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dt" sz="quarter" idx="10"/>
          </p:nvPr>
        </p:nvSpPr>
        <p:spPr>
          <a:xfrm>
            <a:off x="304800" y="6248400"/>
            <a:ext cx="1905000" cy="457200"/>
          </a:xfrm>
        </p:spPr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ftr" sz="quarter" idx="11"/>
          </p:nvPr>
        </p:nvSpPr>
        <p:spPr>
          <a:xfrm>
            <a:off x="3581400" y="6248400"/>
            <a:ext cx="2895600" cy="457200"/>
          </a:xfrm>
        </p:spPr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8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010400" y="6248400"/>
            <a:ext cx="1905000" cy="457200"/>
          </a:xfrm>
        </p:spPr>
        <p:txBody>
          <a:bodyPr/>
          <a:lstStyle>
            <a:lvl1pPr>
              <a:defRPr smtClean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496187EA-76F4-B045-9E3B-9582838C0A1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33773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B4CA63C-EA25-234D-AA5B-C8C25FA110E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63683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19900" y="533400"/>
            <a:ext cx="2095500" cy="57912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3400" y="533400"/>
            <a:ext cx="6134100" cy="57912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24E2098-1AF6-1B49-9DC8-747E174DBBF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261111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D47901A-7EA7-C247-8D9E-9F28BE5C76B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572361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FF905FB-F712-144D-8B13-6BBF50B791C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853216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F937CE8-55E9-2948-A1D0-40534EBE32E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55798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8969280-9789-2646-808D-D254E904CEF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9539265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D039BBB-BE75-FE4E-9C9F-C7D6B7890D9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5124015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4B53FD3-6B4A-9644-9E2C-58592E17CF2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6209809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BD4BAD0-6124-AC4B-985B-B4AB459B35D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8184872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BAC468A-54A3-C74E-89DF-68C687A7C7E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553035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>
              <a:buFont typeface="Wingdings" pitchFamily="2" charset="2"/>
              <a:buChar char="§"/>
              <a:defRPr/>
            </a:lvl2pPr>
            <a:lvl3pPr>
              <a:buClrTx/>
              <a:buFont typeface="Courier New" pitchFamily="49" charset="0"/>
              <a:buChar char="o"/>
              <a:defRPr/>
            </a:lvl3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B2FC1E0-A344-4046-B316-2F77637F204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3503507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47C175D-2DEE-C845-A8E0-111447DBA6D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0802177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FC8DEB7-3C50-9746-A479-EE6914AAE6E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346443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3C8B8CD-B373-314B-8375-445F36BB974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856484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E110E40-18A0-1244-8522-9821D488FDC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28805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400" y="1143000"/>
            <a:ext cx="4114800" cy="5181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00600" y="1143000"/>
            <a:ext cx="4114800" cy="5181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EE7292F-379D-A24C-B0A8-CB064956696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611627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B8FA286-A574-9E47-AE1C-3B02C55A49C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620990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110B669-DF60-6448-AF8F-0CAD269D2FC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197473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17D53D5-E70E-2040-9A19-11E9CA1780C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734184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48A7415-10C8-A34D-BE2D-2A674275F7B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066297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8680408-3DF4-6C41-B9AE-1533D36CE3E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466777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533400" y="533400"/>
            <a:ext cx="81534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533400" y="1143000"/>
            <a:ext cx="83820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126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04800" y="6477000"/>
            <a:ext cx="19050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hlink"/>
                </a:solidFill>
                <a:latin typeface="Helvetica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27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581400" y="6477000"/>
            <a:ext cx="28956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ctr">
              <a:defRPr sz="1400">
                <a:solidFill>
                  <a:schemeClr val="hlink"/>
                </a:solidFill>
                <a:latin typeface="Helvetica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27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10400" y="6477000"/>
            <a:ext cx="19050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r">
              <a:defRPr sz="1400" smtClean="0">
                <a:solidFill>
                  <a:schemeClr val="hlink"/>
                </a:solidFill>
                <a:latin typeface="Helvetica" panose="020B0604020202020204" pitchFamily="34" charset="0"/>
              </a:defRPr>
            </a:lvl1pPr>
          </a:lstStyle>
          <a:p>
            <a:pPr>
              <a:defRPr/>
            </a:pPr>
            <a:fld id="{DA65AD79-DE7D-F346-8959-5941972BB9E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916" r:id="rId1"/>
    <p:sldLayoutId id="2147484895" r:id="rId2"/>
    <p:sldLayoutId id="2147484896" r:id="rId3"/>
    <p:sldLayoutId id="2147484897" r:id="rId4"/>
    <p:sldLayoutId id="2147484898" r:id="rId5"/>
    <p:sldLayoutId id="2147484899" r:id="rId6"/>
    <p:sldLayoutId id="2147484900" r:id="rId7"/>
    <p:sldLayoutId id="2147484901" r:id="rId8"/>
    <p:sldLayoutId id="2147484902" r:id="rId9"/>
    <p:sldLayoutId id="2147484903" r:id="rId10"/>
    <p:sldLayoutId id="2147484904" r:id="rId11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kumimoji="1" sz="4000">
          <a:solidFill>
            <a:schemeClr val="bg2"/>
          </a:solidFill>
          <a:latin typeface="+mj-lt"/>
          <a:ea typeface="+mj-ea"/>
          <a:cs typeface="+mj-cs"/>
        </a:defRPr>
      </a:lvl1pPr>
      <a:lvl2pPr algn="ctr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kumimoji="1" sz="4000">
          <a:solidFill>
            <a:schemeClr val="bg2"/>
          </a:solidFill>
          <a:latin typeface="Times New Roman" pitchFamily="18" charset="0"/>
        </a:defRPr>
      </a:lvl2pPr>
      <a:lvl3pPr algn="ctr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kumimoji="1" sz="4000">
          <a:solidFill>
            <a:schemeClr val="bg2"/>
          </a:solidFill>
          <a:latin typeface="Times New Roman" pitchFamily="18" charset="0"/>
        </a:defRPr>
      </a:lvl3pPr>
      <a:lvl4pPr algn="ctr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kumimoji="1" sz="4000">
          <a:solidFill>
            <a:schemeClr val="bg2"/>
          </a:solidFill>
          <a:latin typeface="Times New Roman" pitchFamily="18" charset="0"/>
        </a:defRPr>
      </a:lvl4pPr>
      <a:lvl5pPr algn="ctr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kumimoji="1" sz="4000">
          <a:solidFill>
            <a:schemeClr val="bg2"/>
          </a:solidFill>
          <a:latin typeface="Times New Roman" pitchFamily="18" charset="0"/>
        </a:defRPr>
      </a:lvl5pPr>
      <a:lvl6pPr marL="457200" algn="ctr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kumimoji="1" sz="4000">
          <a:solidFill>
            <a:schemeClr val="bg2"/>
          </a:solidFill>
          <a:latin typeface="Times New Roman" pitchFamily="18" charset="0"/>
        </a:defRPr>
      </a:lvl6pPr>
      <a:lvl7pPr marL="914400" algn="ctr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kumimoji="1" sz="4000">
          <a:solidFill>
            <a:schemeClr val="bg2"/>
          </a:solidFill>
          <a:latin typeface="Times New Roman" pitchFamily="18" charset="0"/>
        </a:defRPr>
      </a:lvl7pPr>
      <a:lvl8pPr marL="1371600" algn="ctr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kumimoji="1" sz="4000">
          <a:solidFill>
            <a:schemeClr val="bg2"/>
          </a:solidFill>
          <a:latin typeface="Times New Roman" pitchFamily="18" charset="0"/>
        </a:defRPr>
      </a:lvl8pPr>
      <a:lvl9pPr marL="1828800" algn="ctr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kumimoji="1" sz="4000">
          <a:solidFill>
            <a:schemeClr val="bg2"/>
          </a:solidFill>
          <a:latin typeface="Times New Roman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75000"/>
        <a:buChar char="•"/>
        <a:defRPr kumimoji="1" sz="2800">
          <a:solidFill>
            <a:schemeClr val="bg2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75000"/>
        <a:buFont typeface="Wingdings" charset="2"/>
        <a:buChar char="Ø"/>
        <a:defRPr kumimoji="1" sz="2400">
          <a:solidFill>
            <a:schemeClr val="bg2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65000"/>
        <a:buFont typeface="Monotype Sorts" charset="2"/>
        <a:buChar char="F"/>
        <a:defRPr kumimoji="1" sz="2000">
          <a:solidFill>
            <a:schemeClr val="bg2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100000"/>
        <a:buChar char="•"/>
        <a:defRPr kumimoji="1" sz="2000">
          <a:solidFill>
            <a:schemeClr val="bg2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100000"/>
        <a:buChar char="–"/>
        <a:defRPr kumimoji="1" sz="2000">
          <a:solidFill>
            <a:schemeClr val="bg2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100000"/>
        <a:buChar char="–"/>
        <a:defRPr kumimoji="1" sz="2000">
          <a:solidFill>
            <a:schemeClr val="bg2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100000"/>
        <a:buChar char="–"/>
        <a:defRPr kumimoji="1" sz="2000">
          <a:solidFill>
            <a:schemeClr val="bg2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100000"/>
        <a:buChar char="–"/>
        <a:defRPr kumimoji="1" sz="2000">
          <a:solidFill>
            <a:schemeClr val="bg2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100000"/>
        <a:buChar char="–"/>
        <a:defRPr kumimoji="1" sz="2000">
          <a:solidFill>
            <a:schemeClr val="bg2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91853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1853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1853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smtClean="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6E600DF0-81A4-4E40-84EF-44A2F5FB52A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905" r:id="rId1"/>
    <p:sldLayoutId id="2147484906" r:id="rId2"/>
    <p:sldLayoutId id="2147484907" r:id="rId3"/>
    <p:sldLayoutId id="2147484908" r:id="rId4"/>
    <p:sldLayoutId id="2147484909" r:id="rId5"/>
    <p:sldLayoutId id="2147484910" r:id="rId6"/>
    <p:sldLayoutId id="2147484911" r:id="rId7"/>
    <p:sldLayoutId id="2147484912" r:id="rId8"/>
    <p:sldLayoutId id="2147484913" r:id="rId9"/>
    <p:sldLayoutId id="2147484914" r:id="rId10"/>
    <p:sldLayoutId id="2147484915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4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upload.wikimedia.org/wikipedia/commons/9/9b/Carl_Friedrich_Gauss.jpg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Relationship Id="rId3" Type="http://schemas.openxmlformats.org/officeDocument/2006/relationships/image" Target="../media/image14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emf"/><Relationship Id="rId3" Type="http://schemas.openxmlformats.org/officeDocument/2006/relationships/image" Target="../media/image14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4" Type="http://schemas.openxmlformats.org/officeDocument/2006/relationships/image" Target="../media/image19.emf"/><Relationship Id="rId5" Type="http://schemas.openxmlformats.org/officeDocument/2006/relationships/image" Target="../media/image20.emf"/><Relationship Id="rId6" Type="http://schemas.openxmlformats.org/officeDocument/2006/relationships/image" Target="../media/image2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4" Type="http://schemas.openxmlformats.org/officeDocument/2006/relationships/image" Target="../media/image23.emf"/><Relationship Id="rId5" Type="http://schemas.openxmlformats.org/officeDocument/2006/relationships/image" Target="../media/image18.emf"/><Relationship Id="rId6" Type="http://schemas.openxmlformats.org/officeDocument/2006/relationships/image" Target="../media/image24.emf"/><Relationship Id="rId7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emf"/></Relationships>
</file>

<file path=ppt/slides/_rels/slide2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5.bin"/><Relationship Id="rId12" Type="http://schemas.openxmlformats.org/officeDocument/2006/relationships/image" Target="../media/image6.wmf"/><Relationship Id="rId13" Type="http://schemas.openxmlformats.org/officeDocument/2006/relationships/image" Target="../media/image7.pn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1.bin"/><Relationship Id="rId4" Type="http://schemas.openxmlformats.org/officeDocument/2006/relationships/image" Target="../media/image2.wmf"/><Relationship Id="rId5" Type="http://schemas.openxmlformats.org/officeDocument/2006/relationships/oleObject" Target="../embeddings/oleObject2.bin"/><Relationship Id="rId6" Type="http://schemas.openxmlformats.org/officeDocument/2006/relationships/image" Target="../media/image3.wmf"/><Relationship Id="rId7" Type="http://schemas.openxmlformats.org/officeDocument/2006/relationships/oleObject" Target="../embeddings/oleObject3.bin"/><Relationship Id="rId8" Type="http://schemas.openxmlformats.org/officeDocument/2006/relationships/image" Target="../media/image4.wmf"/><Relationship Id="rId9" Type="http://schemas.openxmlformats.org/officeDocument/2006/relationships/oleObject" Target="../embeddings/oleObject4.bin"/><Relationship Id="rId10" Type="http://schemas.openxmlformats.org/officeDocument/2006/relationships/image" Target="../media/image5.w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4" Type="http://schemas.openxmlformats.org/officeDocument/2006/relationships/image" Target="../media/image26.w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emf"/><Relationship Id="rId3" Type="http://schemas.openxmlformats.org/officeDocument/2006/relationships/image" Target="../media/image23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emf"/><Relationship Id="rId3" Type="http://schemas.openxmlformats.org/officeDocument/2006/relationships/image" Target="../media/image14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29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emf"/><Relationship Id="rId3" Type="http://schemas.openxmlformats.org/officeDocument/2006/relationships/image" Target="../media/image31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11.bin"/><Relationship Id="rId12" Type="http://schemas.openxmlformats.org/officeDocument/2006/relationships/image" Target="../media/image38.wmf"/><Relationship Id="rId13" Type="http://schemas.openxmlformats.org/officeDocument/2006/relationships/oleObject" Target="../embeddings/oleObject12.bin"/><Relationship Id="rId14" Type="http://schemas.openxmlformats.org/officeDocument/2006/relationships/image" Target="../media/image39.w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7.bin"/><Relationship Id="rId4" Type="http://schemas.openxmlformats.org/officeDocument/2006/relationships/image" Target="../media/image34.wmf"/><Relationship Id="rId5" Type="http://schemas.openxmlformats.org/officeDocument/2006/relationships/oleObject" Target="../embeddings/oleObject8.bin"/><Relationship Id="rId6" Type="http://schemas.openxmlformats.org/officeDocument/2006/relationships/image" Target="../media/image35.wmf"/><Relationship Id="rId7" Type="http://schemas.openxmlformats.org/officeDocument/2006/relationships/oleObject" Target="../embeddings/oleObject9.bin"/><Relationship Id="rId8" Type="http://schemas.openxmlformats.org/officeDocument/2006/relationships/image" Target="../media/image36.wmf"/><Relationship Id="rId9" Type="http://schemas.openxmlformats.org/officeDocument/2006/relationships/oleObject" Target="../embeddings/oleObject10.bin"/><Relationship Id="rId10" Type="http://schemas.openxmlformats.org/officeDocument/2006/relationships/image" Target="../media/image37.w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4" Type="http://schemas.openxmlformats.org/officeDocument/2006/relationships/image" Target="../media/image40.wmf"/><Relationship Id="rId5" Type="http://schemas.openxmlformats.org/officeDocument/2006/relationships/oleObject" Target="../embeddings/oleObject14.bin"/><Relationship Id="rId6" Type="http://schemas.openxmlformats.org/officeDocument/2006/relationships/image" Target="../media/image41.wmf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tif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4" Type="http://schemas.openxmlformats.org/officeDocument/2006/relationships/image" Target="../media/image45.emf"/><Relationship Id="rId5" Type="http://schemas.openxmlformats.org/officeDocument/2006/relationships/image" Target="../media/image46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Relationship Id="rId3" Type="http://schemas.openxmlformats.org/officeDocument/2006/relationships/image" Target="../media/image49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tif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4" Type="http://schemas.openxmlformats.org/officeDocument/2006/relationships/image" Target="../media/image51.wmf"/><Relationship Id="rId5" Type="http://schemas.openxmlformats.org/officeDocument/2006/relationships/oleObject" Target="../embeddings/oleObject16.bin"/><Relationship Id="rId6" Type="http://schemas.openxmlformats.org/officeDocument/2006/relationships/image" Target="../media/image52.wmf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4" Type="http://schemas.openxmlformats.org/officeDocument/2006/relationships/image" Target="../media/image54.wmf"/><Relationship Id="rId5" Type="http://schemas.openxmlformats.org/officeDocument/2006/relationships/oleObject" Target="../embeddings/oleObject18.bin"/><Relationship Id="rId6" Type="http://schemas.openxmlformats.org/officeDocument/2006/relationships/image" Target="../media/image55.wmf"/><Relationship Id="rId7" Type="http://schemas.openxmlformats.org/officeDocument/2006/relationships/oleObject" Target="../embeddings/oleObject19.bin"/><Relationship Id="rId8" Type="http://schemas.openxmlformats.org/officeDocument/2006/relationships/image" Target="../media/image56.wmf"/><Relationship Id="rId9" Type="http://schemas.openxmlformats.org/officeDocument/2006/relationships/oleObject" Target="../embeddings/oleObject20.bin"/><Relationship Id="rId10" Type="http://schemas.openxmlformats.org/officeDocument/2006/relationships/image" Target="../media/image57.wmf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4" Type="http://schemas.openxmlformats.org/officeDocument/2006/relationships/image" Target="../media/image58.wmf"/><Relationship Id="rId5" Type="http://schemas.openxmlformats.org/officeDocument/2006/relationships/oleObject" Target="../embeddings/oleObject22.bin"/><Relationship Id="rId6" Type="http://schemas.openxmlformats.org/officeDocument/2006/relationships/image" Target="../media/image59.wmf"/><Relationship Id="rId7" Type="http://schemas.openxmlformats.org/officeDocument/2006/relationships/oleObject" Target="../embeddings/oleObject23.bin"/><Relationship Id="rId8" Type="http://schemas.openxmlformats.org/officeDocument/2006/relationships/image" Target="../media/image60.wmf"/><Relationship Id="rId9" Type="http://schemas.openxmlformats.org/officeDocument/2006/relationships/oleObject" Target="../embeddings/oleObject24.bin"/><Relationship Id="rId10" Type="http://schemas.openxmlformats.org/officeDocument/2006/relationships/image" Target="../media/image61.wmf"/><Relationship Id="rId1" Type="http://schemas.openxmlformats.org/officeDocument/2006/relationships/vmlDrawing" Target="../drawings/vmlDrawing7.vml"/><Relationship Id="rId2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4" y="-27878"/>
            <a:ext cx="9136566" cy="7295616"/>
          </a:xfrm>
          <a:prstGeom prst="rect">
            <a:avLst/>
          </a:prstGeom>
        </p:spPr>
      </p:pic>
      <p:sp>
        <p:nvSpPr>
          <p:cNvPr id="5" name="Title Placeholder 1"/>
          <p:cNvSpPr txBox="1">
            <a:spLocks/>
          </p:cNvSpPr>
          <p:nvPr/>
        </p:nvSpPr>
        <p:spPr bwMode="auto">
          <a:xfrm rot="20695133">
            <a:off x="926512" y="1155105"/>
            <a:ext cx="6147977" cy="1492664"/>
          </a:xfrm>
          <a:prstGeom prst="rect">
            <a:avLst/>
          </a:prstGeom>
          <a:solidFill>
            <a:srgbClr val="F2D4FF">
              <a:alpha val="87000"/>
            </a:srgbClr>
          </a:solidFill>
          <a:ln>
            <a:noFill/>
          </a:ln>
        </p:spPr>
        <p:txBody>
          <a:bodyPr anchor="ctr"/>
          <a:lstStyle>
            <a:lvl1pPr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zh-CN" sz="6000" dirty="0" smtClean="0">
                <a:solidFill>
                  <a:srgbClr val="010000"/>
                </a:solidFill>
                <a:latin typeface="Calibri" charset="0"/>
              </a:rPr>
              <a:t>Gaussian</a:t>
            </a:r>
            <a:endParaRPr lang="en-US" altLang="zh-CN" sz="6000" dirty="0">
              <a:solidFill>
                <a:srgbClr val="010000"/>
              </a:solidFill>
              <a:latin typeface="Calibri" charset="0"/>
            </a:endParaRPr>
          </a:p>
        </p:txBody>
      </p:sp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2895600" y="4800600"/>
            <a:ext cx="4151313" cy="1360488"/>
          </a:xfrm>
          <a:prstGeom prst="rect">
            <a:avLst/>
          </a:prstGeom>
          <a:solidFill>
            <a:schemeClr val="accent1">
              <a:alpha val="88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lnSpc>
                <a:spcPct val="85000"/>
              </a:lnSpc>
              <a:defRPr/>
            </a:pPr>
            <a:r>
              <a:rPr lang="en-US" sz="3200" dirty="0">
                <a:solidFill>
                  <a:srgbClr val="010000"/>
                </a:solidFill>
                <a:latin typeface="Arial" charset="0"/>
                <a:ea typeface="Arial" charset="0"/>
                <a:cs typeface="Arial" charset="0"/>
              </a:rPr>
              <a:t>CS 109</a:t>
            </a:r>
          </a:p>
          <a:p>
            <a:pPr algn="ctr">
              <a:lnSpc>
                <a:spcPct val="85000"/>
              </a:lnSpc>
              <a:defRPr/>
            </a:pPr>
            <a:r>
              <a:rPr lang="en-US" sz="3200" dirty="0">
                <a:solidFill>
                  <a:srgbClr val="010000"/>
                </a:solidFill>
                <a:latin typeface="Arial" charset="0"/>
                <a:ea typeface="Arial" charset="0"/>
                <a:cs typeface="Arial" charset="0"/>
              </a:rPr>
              <a:t>Lecture </a:t>
            </a:r>
            <a:r>
              <a:rPr lang="en-US" sz="3200" dirty="0" smtClean="0">
                <a:solidFill>
                  <a:srgbClr val="010000"/>
                </a:solidFill>
                <a:latin typeface="Arial" charset="0"/>
                <a:ea typeface="Arial" charset="0"/>
                <a:cs typeface="Arial" charset="0"/>
              </a:rPr>
              <a:t>10</a:t>
            </a:r>
            <a:endParaRPr lang="en-US" sz="3200" dirty="0">
              <a:solidFill>
                <a:srgbClr val="010000"/>
              </a:solidFill>
              <a:latin typeface="Arial" charset="0"/>
              <a:ea typeface="Arial" charset="0"/>
              <a:cs typeface="Arial" charset="0"/>
            </a:endParaRPr>
          </a:p>
          <a:p>
            <a:pPr algn="ctr">
              <a:lnSpc>
                <a:spcPct val="85000"/>
              </a:lnSpc>
              <a:defRPr/>
            </a:pPr>
            <a:r>
              <a:rPr lang="en-US" sz="3200" dirty="0">
                <a:solidFill>
                  <a:srgbClr val="010000"/>
                </a:solidFill>
                <a:latin typeface="Arial" charset="0"/>
                <a:ea typeface="Arial" charset="0"/>
                <a:cs typeface="Arial" charset="0"/>
              </a:rPr>
              <a:t>April </a:t>
            </a:r>
            <a:r>
              <a:rPr lang="en-US" sz="3200" dirty="0" smtClean="0">
                <a:solidFill>
                  <a:srgbClr val="010000"/>
                </a:solidFill>
                <a:latin typeface="Arial" charset="0"/>
                <a:ea typeface="Arial" charset="0"/>
                <a:cs typeface="Arial" charset="0"/>
              </a:rPr>
              <a:t>18th</a:t>
            </a:r>
            <a:r>
              <a:rPr lang="en-US" sz="3200" dirty="0">
                <a:solidFill>
                  <a:srgbClr val="010000"/>
                </a:solidFill>
                <a:latin typeface="Arial" charset="0"/>
                <a:ea typeface="Arial" charset="0"/>
                <a:cs typeface="Arial" charset="0"/>
              </a:rPr>
              <a:t>, 2016</a:t>
            </a:r>
          </a:p>
        </p:txBody>
      </p:sp>
    </p:spTree>
    <p:extLst>
      <p:ext uri="{BB962C8B-B14F-4D97-AF65-F5344CB8AC3E}">
        <p14:creationId xmlns:p14="http://schemas.microsoft.com/office/powerpoint/2010/main" val="1263416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zh-CN" sz="4000" b="1" dirty="0" smtClean="0">
                <a:solidFill>
                  <a:srgbClr val="010000"/>
                </a:solidFill>
                <a:latin typeface="Century Gothic" charset="0"/>
              </a:rPr>
              <a:t>Complexity is Tempting</a:t>
            </a:r>
            <a:endParaRPr lang="en-US" altLang="zh-CN" sz="4000" b="1" dirty="0">
              <a:solidFill>
                <a:srgbClr val="010000"/>
              </a:solidFill>
              <a:latin typeface="Century Gothic" charset="0"/>
            </a:endParaRPr>
          </a:p>
        </p:txBody>
      </p:sp>
      <p:sp>
        <p:nvSpPr>
          <p:cNvPr id="2" name="Freeform 1"/>
          <p:cNvSpPr/>
          <p:nvPr/>
        </p:nvSpPr>
        <p:spPr bwMode="auto">
          <a:xfrm>
            <a:off x="1728439" y="1650380"/>
            <a:ext cx="78059" cy="3746810"/>
          </a:xfrm>
          <a:custGeom>
            <a:avLst/>
            <a:gdLst>
              <a:gd name="connsiteX0" fmla="*/ 0 w 78059"/>
              <a:gd name="connsiteY0" fmla="*/ 0 h 3746810"/>
              <a:gd name="connsiteX1" fmla="*/ 11151 w 78059"/>
              <a:gd name="connsiteY1" fmla="*/ 122664 h 3746810"/>
              <a:gd name="connsiteX2" fmla="*/ 22302 w 78059"/>
              <a:gd name="connsiteY2" fmla="*/ 156118 h 3746810"/>
              <a:gd name="connsiteX3" fmla="*/ 55756 w 78059"/>
              <a:gd name="connsiteY3" fmla="*/ 568713 h 3746810"/>
              <a:gd name="connsiteX4" fmla="*/ 66907 w 78059"/>
              <a:gd name="connsiteY4" fmla="*/ 1862254 h 3746810"/>
              <a:gd name="connsiteX5" fmla="*/ 78059 w 78059"/>
              <a:gd name="connsiteY5" fmla="*/ 2364059 h 3746810"/>
              <a:gd name="connsiteX6" fmla="*/ 66907 w 78059"/>
              <a:gd name="connsiteY6" fmla="*/ 3468030 h 3746810"/>
              <a:gd name="connsiteX7" fmla="*/ 55756 w 78059"/>
              <a:gd name="connsiteY7" fmla="*/ 3546088 h 3746810"/>
              <a:gd name="connsiteX8" fmla="*/ 44605 w 78059"/>
              <a:gd name="connsiteY8" fmla="*/ 3635298 h 3746810"/>
              <a:gd name="connsiteX9" fmla="*/ 44605 w 78059"/>
              <a:gd name="connsiteY9" fmla="*/ 3746810 h 3746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8059" h="3746810">
                <a:moveTo>
                  <a:pt x="0" y="0"/>
                </a:moveTo>
                <a:cubicBezTo>
                  <a:pt x="3717" y="40888"/>
                  <a:pt x="5345" y="82020"/>
                  <a:pt x="11151" y="122664"/>
                </a:cubicBezTo>
                <a:cubicBezTo>
                  <a:pt x="12813" y="134300"/>
                  <a:pt x="20714" y="144471"/>
                  <a:pt x="22302" y="156118"/>
                </a:cubicBezTo>
                <a:cubicBezTo>
                  <a:pt x="45666" y="327450"/>
                  <a:pt x="46285" y="398226"/>
                  <a:pt x="55756" y="568713"/>
                </a:cubicBezTo>
                <a:cubicBezTo>
                  <a:pt x="59473" y="999893"/>
                  <a:pt x="61551" y="1431091"/>
                  <a:pt x="66907" y="1862254"/>
                </a:cubicBezTo>
                <a:cubicBezTo>
                  <a:pt x="68985" y="2029551"/>
                  <a:pt x="78059" y="2196749"/>
                  <a:pt x="78059" y="2364059"/>
                </a:cubicBezTo>
                <a:cubicBezTo>
                  <a:pt x="78059" y="2732068"/>
                  <a:pt x="73850" y="3100086"/>
                  <a:pt x="66907" y="3468030"/>
                </a:cubicBezTo>
                <a:cubicBezTo>
                  <a:pt x="66411" y="3494309"/>
                  <a:pt x="59230" y="3520035"/>
                  <a:pt x="55756" y="3546088"/>
                </a:cubicBezTo>
                <a:cubicBezTo>
                  <a:pt x="51795" y="3575793"/>
                  <a:pt x="46267" y="3605376"/>
                  <a:pt x="44605" y="3635298"/>
                </a:cubicBezTo>
                <a:cubicBezTo>
                  <a:pt x="42543" y="3672411"/>
                  <a:pt x="44605" y="3709639"/>
                  <a:pt x="44605" y="3746810"/>
                </a:cubicBezTo>
              </a:path>
            </a:pathLst>
          </a:custGeom>
          <a:noFill/>
          <a:ln w="38100" cap="flat" cmpd="sng" algn="ctr">
            <a:solidFill>
              <a:schemeClr val="bg2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3" name="Freeform 2"/>
          <p:cNvSpPr/>
          <p:nvPr/>
        </p:nvSpPr>
        <p:spPr bwMode="auto">
          <a:xfrm>
            <a:off x="1516566" y="5195921"/>
            <a:ext cx="6389649" cy="67455"/>
          </a:xfrm>
          <a:custGeom>
            <a:avLst/>
            <a:gdLst>
              <a:gd name="connsiteX0" fmla="*/ 0 w 6389649"/>
              <a:gd name="connsiteY0" fmla="*/ 11699 h 67455"/>
              <a:gd name="connsiteX1" fmla="*/ 1929161 w 6389649"/>
              <a:gd name="connsiteY1" fmla="*/ 11699 h 67455"/>
              <a:gd name="connsiteX2" fmla="*/ 5118410 w 6389649"/>
              <a:gd name="connsiteY2" fmla="*/ 67455 h 67455"/>
              <a:gd name="connsiteX3" fmla="*/ 5898995 w 6389649"/>
              <a:gd name="connsiteY3" fmla="*/ 45152 h 67455"/>
              <a:gd name="connsiteX4" fmla="*/ 6389649 w 6389649"/>
              <a:gd name="connsiteY4" fmla="*/ 34001 h 67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89649" h="67455">
                <a:moveTo>
                  <a:pt x="0" y="11699"/>
                </a:moveTo>
                <a:cubicBezTo>
                  <a:pt x="993861" y="-1916"/>
                  <a:pt x="805504" y="-5767"/>
                  <a:pt x="1929161" y="11699"/>
                </a:cubicBezTo>
                <a:lnTo>
                  <a:pt x="5118410" y="67455"/>
                </a:lnTo>
                <a:cubicBezTo>
                  <a:pt x="5455908" y="33703"/>
                  <a:pt x="5168459" y="59337"/>
                  <a:pt x="5898995" y="45152"/>
                </a:cubicBezTo>
                <a:cubicBezTo>
                  <a:pt x="6062558" y="41976"/>
                  <a:pt x="6226055" y="34001"/>
                  <a:pt x="6389649" y="34001"/>
                </a:cubicBezTo>
              </a:path>
            </a:pathLst>
          </a:custGeom>
          <a:noFill/>
          <a:ln w="38100" cap="flat" cmpd="sng" algn="ctr">
            <a:solidFill>
              <a:schemeClr val="bg2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8" name="Freeform 7"/>
          <p:cNvSpPr/>
          <p:nvPr/>
        </p:nvSpPr>
        <p:spPr bwMode="auto">
          <a:xfrm>
            <a:off x="1583473" y="1494263"/>
            <a:ext cx="412595" cy="234176"/>
          </a:xfrm>
          <a:custGeom>
            <a:avLst/>
            <a:gdLst>
              <a:gd name="connsiteX0" fmla="*/ 0 w 412595"/>
              <a:gd name="connsiteY0" fmla="*/ 234176 h 234176"/>
              <a:gd name="connsiteX1" fmla="*/ 44605 w 412595"/>
              <a:gd name="connsiteY1" fmla="*/ 122664 h 234176"/>
              <a:gd name="connsiteX2" fmla="*/ 66907 w 412595"/>
              <a:gd name="connsiteY2" fmla="*/ 78059 h 234176"/>
              <a:gd name="connsiteX3" fmla="*/ 122664 w 412595"/>
              <a:gd name="connsiteY3" fmla="*/ 11152 h 234176"/>
              <a:gd name="connsiteX4" fmla="*/ 156117 w 412595"/>
              <a:gd name="connsiteY4" fmla="*/ 0 h 234176"/>
              <a:gd name="connsiteX5" fmla="*/ 245327 w 412595"/>
              <a:gd name="connsiteY5" fmla="*/ 44605 h 234176"/>
              <a:gd name="connsiteX6" fmla="*/ 289932 w 412595"/>
              <a:gd name="connsiteY6" fmla="*/ 89210 h 234176"/>
              <a:gd name="connsiteX7" fmla="*/ 379142 w 412595"/>
              <a:gd name="connsiteY7" fmla="*/ 144966 h 234176"/>
              <a:gd name="connsiteX8" fmla="*/ 412595 w 412595"/>
              <a:gd name="connsiteY8" fmla="*/ 189571 h 234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2595" h="234176">
                <a:moveTo>
                  <a:pt x="0" y="234176"/>
                </a:moveTo>
                <a:cubicBezTo>
                  <a:pt x="16976" y="149294"/>
                  <a:pt x="-401" y="203675"/>
                  <a:pt x="44605" y="122664"/>
                </a:cubicBezTo>
                <a:cubicBezTo>
                  <a:pt x="52678" y="108133"/>
                  <a:pt x="58660" y="92492"/>
                  <a:pt x="66907" y="78059"/>
                </a:cubicBezTo>
                <a:cubicBezTo>
                  <a:pt x="79566" y="55905"/>
                  <a:pt x="101374" y="25346"/>
                  <a:pt x="122664" y="11152"/>
                </a:cubicBezTo>
                <a:cubicBezTo>
                  <a:pt x="132444" y="4632"/>
                  <a:pt x="144966" y="3717"/>
                  <a:pt x="156117" y="0"/>
                </a:cubicBezTo>
                <a:cubicBezTo>
                  <a:pt x="193129" y="14805"/>
                  <a:pt x="216099" y="19552"/>
                  <a:pt x="245327" y="44605"/>
                </a:cubicBezTo>
                <a:cubicBezTo>
                  <a:pt x="261292" y="58289"/>
                  <a:pt x="274108" y="75364"/>
                  <a:pt x="289932" y="89210"/>
                </a:cubicBezTo>
                <a:cubicBezTo>
                  <a:pt x="328536" y="122988"/>
                  <a:pt x="335176" y="122983"/>
                  <a:pt x="379142" y="144966"/>
                </a:cubicBezTo>
                <a:cubicBezTo>
                  <a:pt x="404360" y="182794"/>
                  <a:pt x="391967" y="168943"/>
                  <a:pt x="412595" y="189571"/>
                </a:cubicBezTo>
              </a:path>
            </a:pathLst>
          </a:custGeom>
          <a:noFill/>
          <a:ln w="38100" cap="flat" cmpd="sng" algn="ctr">
            <a:solidFill>
              <a:schemeClr val="bg2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9" name="Freeform 8"/>
          <p:cNvSpPr/>
          <p:nvPr/>
        </p:nvSpPr>
        <p:spPr bwMode="auto">
          <a:xfrm>
            <a:off x="7861610" y="5118410"/>
            <a:ext cx="312234" cy="379141"/>
          </a:xfrm>
          <a:custGeom>
            <a:avLst/>
            <a:gdLst>
              <a:gd name="connsiteX0" fmla="*/ 0 w 312234"/>
              <a:gd name="connsiteY0" fmla="*/ 0 h 379141"/>
              <a:gd name="connsiteX1" fmla="*/ 78058 w 312234"/>
              <a:gd name="connsiteY1" fmla="*/ 11151 h 379141"/>
              <a:gd name="connsiteX2" fmla="*/ 111512 w 312234"/>
              <a:gd name="connsiteY2" fmla="*/ 33453 h 379141"/>
              <a:gd name="connsiteX3" fmla="*/ 167268 w 312234"/>
              <a:gd name="connsiteY3" fmla="*/ 55756 h 379141"/>
              <a:gd name="connsiteX4" fmla="*/ 200722 w 312234"/>
              <a:gd name="connsiteY4" fmla="*/ 78058 h 379141"/>
              <a:gd name="connsiteX5" fmla="*/ 245327 w 312234"/>
              <a:gd name="connsiteY5" fmla="*/ 100361 h 379141"/>
              <a:gd name="connsiteX6" fmla="*/ 312234 w 312234"/>
              <a:gd name="connsiteY6" fmla="*/ 156117 h 379141"/>
              <a:gd name="connsiteX7" fmla="*/ 122663 w 312234"/>
              <a:gd name="connsiteY7" fmla="*/ 301083 h 379141"/>
              <a:gd name="connsiteX8" fmla="*/ 44605 w 312234"/>
              <a:gd name="connsiteY8" fmla="*/ 379141 h 379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2234" h="379141">
                <a:moveTo>
                  <a:pt x="0" y="0"/>
                </a:moveTo>
                <a:cubicBezTo>
                  <a:pt x="26019" y="3717"/>
                  <a:pt x="52883" y="3599"/>
                  <a:pt x="78058" y="11151"/>
                </a:cubicBezTo>
                <a:cubicBezTo>
                  <a:pt x="90895" y="15002"/>
                  <a:pt x="99525" y="27459"/>
                  <a:pt x="111512" y="33453"/>
                </a:cubicBezTo>
                <a:cubicBezTo>
                  <a:pt x="129416" y="42405"/>
                  <a:pt x="149364" y="46804"/>
                  <a:pt x="167268" y="55756"/>
                </a:cubicBezTo>
                <a:cubicBezTo>
                  <a:pt x="179255" y="61750"/>
                  <a:pt x="189086" y="71409"/>
                  <a:pt x="200722" y="78058"/>
                </a:cubicBezTo>
                <a:cubicBezTo>
                  <a:pt x="215155" y="86305"/>
                  <a:pt x="231230" y="91551"/>
                  <a:pt x="245327" y="100361"/>
                </a:cubicBezTo>
                <a:cubicBezTo>
                  <a:pt x="280671" y="122451"/>
                  <a:pt x="286786" y="130669"/>
                  <a:pt x="312234" y="156117"/>
                </a:cubicBezTo>
                <a:cubicBezTo>
                  <a:pt x="249044" y="204439"/>
                  <a:pt x="184230" y="250710"/>
                  <a:pt x="122663" y="301083"/>
                </a:cubicBezTo>
                <a:lnTo>
                  <a:pt x="44605" y="379141"/>
                </a:lnTo>
              </a:path>
            </a:pathLst>
          </a:custGeom>
          <a:noFill/>
          <a:ln w="38100" cap="flat" cmpd="sng" algn="ctr">
            <a:solidFill>
              <a:schemeClr val="bg2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343400" y="5334000"/>
            <a:ext cx="8722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halkboard" charset="0"/>
                <a:ea typeface="Chalkboard" charset="0"/>
                <a:cs typeface="Chalkboard" charset="0"/>
              </a:rPr>
              <a:t>value</a:t>
            </a:r>
            <a:endParaRPr lang="en-US" dirty="0">
              <a:latin typeface="Chalkboard" charset="0"/>
              <a:ea typeface="Chalkboard" charset="0"/>
              <a:cs typeface="Chalkboard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 rot="16200000">
            <a:off x="555792" y="3100880"/>
            <a:ext cx="16360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halkboard" charset="0"/>
                <a:ea typeface="Chalkboard" charset="0"/>
                <a:cs typeface="Chalkboard" charset="0"/>
              </a:rPr>
              <a:t>probability</a:t>
            </a:r>
            <a:endParaRPr lang="en-US" dirty="0">
              <a:latin typeface="Chalkboard" charset="0"/>
              <a:ea typeface="Chalkboard" charset="0"/>
              <a:cs typeface="Chalkboard" charset="0"/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2386361" y="2971800"/>
            <a:ext cx="5452955" cy="2302727"/>
            <a:chOff x="2386361" y="3668751"/>
            <a:chExt cx="5452955" cy="1605776"/>
          </a:xfrm>
          <a:solidFill>
            <a:srgbClr val="F2D4FF"/>
          </a:solidFill>
        </p:grpSpPr>
        <p:sp>
          <p:nvSpPr>
            <p:cNvPr id="12" name="Freeform 11"/>
            <p:cNvSpPr/>
            <p:nvPr/>
          </p:nvSpPr>
          <p:spPr bwMode="auto">
            <a:xfrm>
              <a:off x="2386361" y="4861932"/>
              <a:ext cx="490699" cy="334536"/>
            </a:xfrm>
            <a:custGeom>
              <a:avLst/>
              <a:gdLst>
                <a:gd name="connsiteX0" fmla="*/ 0 w 490699"/>
                <a:gd name="connsiteY0" fmla="*/ 334536 h 334536"/>
                <a:gd name="connsiteX1" fmla="*/ 11151 w 490699"/>
                <a:gd name="connsiteY1" fmla="*/ 44605 h 334536"/>
                <a:gd name="connsiteX2" fmla="*/ 44605 w 490699"/>
                <a:gd name="connsiteY2" fmla="*/ 33453 h 334536"/>
                <a:gd name="connsiteX3" fmla="*/ 211873 w 490699"/>
                <a:gd name="connsiteY3" fmla="*/ 22302 h 334536"/>
                <a:gd name="connsiteX4" fmla="*/ 345688 w 490699"/>
                <a:gd name="connsiteY4" fmla="*/ 0 h 334536"/>
                <a:gd name="connsiteX5" fmla="*/ 446049 w 490699"/>
                <a:gd name="connsiteY5" fmla="*/ 11151 h 334536"/>
                <a:gd name="connsiteX6" fmla="*/ 457200 w 490699"/>
                <a:gd name="connsiteY6" fmla="*/ 66907 h 334536"/>
                <a:gd name="connsiteX7" fmla="*/ 468351 w 490699"/>
                <a:gd name="connsiteY7" fmla="*/ 133814 h 334536"/>
                <a:gd name="connsiteX8" fmla="*/ 479502 w 490699"/>
                <a:gd name="connsiteY8" fmla="*/ 178419 h 334536"/>
                <a:gd name="connsiteX9" fmla="*/ 490654 w 490699"/>
                <a:gd name="connsiteY9" fmla="*/ 301083 h 334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90699" h="334536">
                  <a:moveTo>
                    <a:pt x="0" y="334536"/>
                  </a:moveTo>
                  <a:cubicBezTo>
                    <a:pt x="3717" y="237892"/>
                    <a:pt x="-3023" y="140276"/>
                    <a:pt x="11151" y="44605"/>
                  </a:cubicBezTo>
                  <a:cubicBezTo>
                    <a:pt x="12874" y="32977"/>
                    <a:pt x="32922" y="34751"/>
                    <a:pt x="44605" y="33453"/>
                  </a:cubicBezTo>
                  <a:cubicBezTo>
                    <a:pt x="100143" y="27282"/>
                    <a:pt x="156117" y="26019"/>
                    <a:pt x="211873" y="22302"/>
                  </a:cubicBezTo>
                  <a:cubicBezTo>
                    <a:pt x="258851" y="10558"/>
                    <a:pt x="293479" y="0"/>
                    <a:pt x="345688" y="0"/>
                  </a:cubicBezTo>
                  <a:cubicBezTo>
                    <a:pt x="379348" y="0"/>
                    <a:pt x="412595" y="7434"/>
                    <a:pt x="446049" y="11151"/>
                  </a:cubicBezTo>
                  <a:cubicBezTo>
                    <a:pt x="449766" y="29736"/>
                    <a:pt x="453810" y="48259"/>
                    <a:pt x="457200" y="66907"/>
                  </a:cubicBezTo>
                  <a:cubicBezTo>
                    <a:pt x="461245" y="89152"/>
                    <a:pt x="463917" y="111643"/>
                    <a:pt x="468351" y="133814"/>
                  </a:cubicBezTo>
                  <a:cubicBezTo>
                    <a:pt x="471357" y="148842"/>
                    <a:pt x="476982" y="163302"/>
                    <a:pt x="479502" y="178419"/>
                  </a:cubicBezTo>
                  <a:cubicBezTo>
                    <a:pt x="492037" y="253629"/>
                    <a:pt x="490654" y="246988"/>
                    <a:pt x="490654" y="301083"/>
                  </a:cubicBezTo>
                </a:path>
              </a:pathLst>
            </a:cu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3" name="Freeform 12"/>
            <p:cNvSpPr/>
            <p:nvPr/>
          </p:nvSpPr>
          <p:spPr bwMode="auto">
            <a:xfrm>
              <a:off x="2932771" y="4415442"/>
              <a:ext cx="524122" cy="792178"/>
            </a:xfrm>
            <a:custGeom>
              <a:avLst/>
              <a:gdLst>
                <a:gd name="connsiteX0" fmla="*/ 0 w 524122"/>
                <a:gd name="connsiteY0" fmla="*/ 792178 h 792178"/>
                <a:gd name="connsiteX1" fmla="*/ 11151 w 524122"/>
                <a:gd name="connsiteY1" fmla="*/ 680665 h 792178"/>
                <a:gd name="connsiteX2" fmla="*/ 33453 w 524122"/>
                <a:gd name="connsiteY2" fmla="*/ 602607 h 792178"/>
                <a:gd name="connsiteX3" fmla="*/ 78058 w 524122"/>
                <a:gd name="connsiteY3" fmla="*/ 323826 h 792178"/>
                <a:gd name="connsiteX4" fmla="*/ 55756 w 524122"/>
                <a:gd name="connsiteY4" fmla="*/ 45046 h 792178"/>
                <a:gd name="connsiteX5" fmla="*/ 144966 w 524122"/>
                <a:gd name="connsiteY5" fmla="*/ 441 h 792178"/>
                <a:gd name="connsiteX6" fmla="*/ 457200 w 524122"/>
                <a:gd name="connsiteY6" fmla="*/ 11592 h 792178"/>
                <a:gd name="connsiteX7" fmla="*/ 468351 w 524122"/>
                <a:gd name="connsiteY7" fmla="*/ 78499 h 792178"/>
                <a:gd name="connsiteX8" fmla="*/ 479502 w 524122"/>
                <a:gd name="connsiteY8" fmla="*/ 156558 h 792178"/>
                <a:gd name="connsiteX9" fmla="*/ 490653 w 524122"/>
                <a:gd name="connsiteY9" fmla="*/ 201163 h 792178"/>
                <a:gd name="connsiteX10" fmla="*/ 501805 w 524122"/>
                <a:gd name="connsiteY10" fmla="*/ 279221 h 792178"/>
                <a:gd name="connsiteX11" fmla="*/ 512956 w 524122"/>
                <a:gd name="connsiteY11" fmla="*/ 680665 h 792178"/>
                <a:gd name="connsiteX12" fmla="*/ 524107 w 524122"/>
                <a:gd name="connsiteY12" fmla="*/ 736421 h 792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4122" h="792178">
                  <a:moveTo>
                    <a:pt x="0" y="792178"/>
                  </a:moveTo>
                  <a:cubicBezTo>
                    <a:pt x="3717" y="755007"/>
                    <a:pt x="5868" y="717646"/>
                    <a:pt x="11151" y="680665"/>
                  </a:cubicBezTo>
                  <a:cubicBezTo>
                    <a:pt x="14652" y="656160"/>
                    <a:pt x="25509" y="626438"/>
                    <a:pt x="33453" y="602607"/>
                  </a:cubicBezTo>
                  <a:cubicBezTo>
                    <a:pt x="48321" y="509680"/>
                    <a:pt x="71798" y="417727"/>
                    <a:pt x="78058" y="323826"/>
                  </a:cubicBezTo>
                  <a:cubicBezTo>
                    <a:pt x="87131" y="187728"/>
                    <a:pt x="76114" y="146836"/>
                    <a:pt x="55756" y="45046"/>
                  </a:cubicBezTo>
                  <a:cubicBezTo>
                    <a:pt x="73308" y="-7613"/>
                    <a:pt x="59542" y="441"/>
                    <a:pt x="144966" y="441"/>
                  </a:cubicBezTo>
                  <a:cubicBezTo>
                    <a:pt x="249110" y="441"/>
                    <a:pt x="353122" y="7875"/>
                    <a:pt x="457200" y="11592"/>
                  </a:cubicBezTo>
                  <a:cubicBezTo>
                    <a:pt x="460917" y="33894"/>
                    <a:pt x="464913" y="56152"/>
                    <a:pt x="468351" y="78499"/>
                  </a:cubicBezTo>
                  <a:cubicBezTo>
                    <a:pt x="472348" y="104477"/>
                    <a:pt x="474800" y="130698"/>
                    <a:pt x="479502" y="156558"/>
                  </a:cubicBezTo>
                  <a:cubicBezTo>
                    <a:pt x="482244" y="171637"/>
                    <a:pt x="487911" y="186084"/>
                    <a:pt x="490653" y="201163"/>
                  </a:cubicBezTo>
                  <a:cubicBezTo>
                    <a:pt x="495355" y="227023"/>
                    <a:pt x="498088" y="253202"/>
                    <a:pt x="501805" y="279221"/>
                  </a:cubicBezTo>
                  <a:cubicBezTo>
                    <a:pt x="505522" y="413036"/>
                    <a:pt x="506271" y="546966"/>
                    <a:pt x="512956" y="680665"/>
                  </a:cubicBezTo>
                  <a:cubicBezTo>
                    <a:pt x="525008" y="921720"/>
                    <a:pt x="524107" y="663174"/>
                    <a:pt x="524107" y="736421"/>
                  </a:cubicBezTo>
                </a:path>
              </a:pathLst>
            </a:cu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4" name="Freeform 13"/>
            <p:cNvSpPr/>
            <p:nvPr/>
          </p:nvSpPr>
          <p:spPr bwMode="auto">
            <a:xfrm>
              <a:off x="3490332" y="3828306"/>
              <a:ext cx="676034" cy="1379314"/>
            </a:xfrm>
            <a:custGeom>
              <a:avLst/>
              <a:gdLst>
                <a:gd name="connsiteX0" fmla="*/ 0 w 676034"/>
                <a:gd name="connsiteY0" fmla="*/ 1379314 h 1379314"/>
                <a:gd name="connsiteX1" fmla="*/ 33453 w 676034"/>
                <a:gd name="connsiteY1" fmla="*/ 732543 h 1379314"/>
                <a:gd name="connsiteX2" fmla="*/ 44605 w 676034"/>
                <a:gd name="connsiteY2" fmla="*/ 643333 h 1379314"/>
                <a:gd name="connsiteX3" fmla="*/ 55756 w 676034"/>
                <a:gd name="connsiteY3" fmla="*/ 464914 h 1379314"/>
                <a:gd name="connsiteX4" fmla="*/ 66907 w 676034"/>
                <a:gd name="connsiteY4" fmla="*/ 342250 h 1379314"/>
                <a:gd name="connsiteX5" fmla="*/ 89209 w 676034"/>
                <a:gd name="connsiteY5" fmla="*/ 41167 h 1379314"/>
                <a:gd name="connsiteX6" fmla="*/ 624468 w 676034"/>
                <a:gd name="connsiteY6" fmla="*/ 52318 h 1379314"/>
                <a:gd name="connsiteX7" fmla="*/ 635619 w 676034"/>
                <a:gd name="connsiteY7" fmla="*/ 487216 h 1379314"/>
                <a:gd name="connsiteX8" fmla="*/ 646770 w 676034"/>
                <a:gd name="connsiteY8" fmla="*/ 598728 h 1379314"/>
                <a:gd name="connsiteX9" fmla="*/ 646770 w 676034"/>
                <a:gd name="connsiteY9" fmla="*/ 1312406 h 1379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76034" h="1379314">
                  <a:moveTo>
                    <a:pt x="0" y="1379314"/>
                  </a:moveTo>
                  <a:cubicBezTo>
                    <a:pt x="11151" y="1163724"/>
                    <a:pt x="20393" y="948026"/>
                    <a:pt x="33453" y="732543"/>
                  </a:cubicBezTo>
                  <a:cubicBezTo>
                    <a:pt x="35266" y="702630"/>
                    <a:pt x="42116" y="673198"/>
                    <a:pt x="44605" y="643333"/>
                  </a:cubicBezTo>
                  <a:cubicBezTo>
                    <a:pt x="49554" y="583950"/>
                    <a:pt x="51354" y="524340"/>
                    <a:pt x="55756" y="464914"/>
                  </a:cubicBezTo>
                  <a:cubicBezTo>
                    <a:pt x="58789" y="423970"/>
                    <a:pt x="63758" y="383186"/>
                    <a:pt x="66907" y="342250"/>
                  </a:cubicBezTo>
                  <a:cubicBezTo>
                    <a:pt x="109292" y="-208766"/>
                    <a:pt x="50784" y="502277"/>
                    <a:pt x="89209" y="41167"/>
                  </a:cubicBezTo>
                  <a:cubicBezTo>
                    <a:pt x="267629" y="44884"/>
                    <a:pt x="486223" y="-60535"/>
                    <a:pt x="624468" y="52318"/>
                  </a:cubicBezTo>
                  <a:cubicBezTo>
                    <a:pt x="736804" y="144021"/>
                    <a:pt x="629705" y="342323"/>
                    <a:pt x="635619" y="487216"/>
                  </a:cubicBezTo>
                  <a:cubicBezTo>
                    <a:pt x="637142" y="524541"/>
                    <a:pt x="646265" y="561375"/>
                    <a:pt x="646770" y="598728"/>
                  </a:cubicBezTo>
                  <a:cubicBezTo>
                    <a:pt x="649984" y="836599"/>
                    <a:pt x="646770" y="1074513"/>
                    <a:pt x="646770" y="1312406"/>
                  </a:cubicBezTo>
                </a:path>
              </a:pathLst>
            </a:cu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5" name="Freeform 14"/>
            <p:cNvSpPr/>
            <p:nvPr/>
          </p:nvSpPr>
          <p:spPr bwMode="auto">
            <a:xfrm>
              <a:off x="4148254" y="3668751"/>
              <a:ext cx="725370" cy="1505415"/>
            </a:xfrm>
            <a:custGeom>
              <a:avLst/>
              <a:gdLst>
                <a:gd name="connsiteX0" fmla="*/ 0 w 725370"/>
                <a:gd name="connsiteY0" fmla="*/ 1505415 h 1505415"/>
                <a:gd name="connsiteX1" fmla="*/ 33453 w 725370"/>
                <a:gd name="connsiteY1" fmla="*/ 1025912 h 1505415"/>
                <a:gd name="connsiteX2" fmla="*/ 44605 w 725370"/>
                <a:gd name="connsiteY2" fmla="*/ 936703 h 1505415"/>
                <a:gd name="connsiteX3" fmla="*/ 66907 w 725370"/>
                <a:gd name="connsiteY3" fmla="*/ 836342 h 1505415"/>
                <a:gd name="connsiteX4" fmla="*/ 78058 w 725370"/>
                <a:gd name="connsiteY4" fmla="*/ 735981 h 1505415"/>
                <a:gd name="connsiteX5" fmla="*/ 89209 w 725370"/>
                <a:gd name="connsiteY5" fmla="*/ 200722 h 1505415"/>
                <a:gd name="connsiteX6" fmla="*/ 111512 w 725370"/>
                <a:gd name="connsiteY6" fmla="*/ 0 h 1505415"/>
                <a:gd name="connsiteX7" fmla="*/ 289931 w 725370"/>
                <a:gd name="connsiteY7" fmla="*/ 11151 h 1505415"/>
                <a:gd name="connsiteX8" fmla="*/ 390292 w 725370"/>
                <a:gd name="connsiteY8" fmla="*/ 22303 h 1505415"/>
                <a:gd name="connsiteX9" fmla="*/ 479502 w 725370"/>
                <a:gd name="connsiteY9" fmla="*/ 33454 h 1505415"/>
                <a:gd name="connsiteX10" fmla="*/ 680224 w 725370"/>
                <a:gd name="connsiteY10" fmla="*/ 44605 h 1505415"/>
                <a:gd name="connsiteX11" fmla="*/ 713678 w 725370"/>
                <a:gd name="connsiteY11" fmla="*/ 200722 h 1505415"/>
                <a:gd name="connsiteX12" fmla="*/ 724829 w 725370"/>
                <a:gd name="connsiteY12" fmla="*/ 1494264 h 1505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25370" h="1505415">
                  <a:moveTo>
                    <a:pt x="0" y="1505415"/>
                  </a:moveTo>
                  <a:cubicBezTo>
                    <a:pt x="29150" y="1213913"/>
                    <a:pt x="-10093" y="1621040"/>
                    <a:pt x="33453" y="1025912"/>
                  </a:cubicBezTo>
                  <a:cubicBezTo>
                    <a:pt x="35640" y="996024"/>
                    <a:pt x="39678" y="966263"/>
                    <a:pt x="44605" y="936703"/>
                  </a:cubicBezTo>
                  <a:cubicBezTo>
                    <a:pt x="68947" y="790658"/>
                    <a:pt x="42123" y="1009836"/>
                    <a:pt x="66907" y="836342"/>
                  </a:cubicBezTo>
                  <a:cubicBezTo>
                    <a:pt x="71667" y="803021"/>
                    <a:pt x="74341" y="769435"/>
                    <a:pt x="78058" y="735981"/>
                  </a:cubicBezTo>
                  <a:cubicBezTo>
                    <a:pt x="81775" y="557561"/>
                    <a:pt x="89209" y="379180"/>
                    <a:pt x="89209" y="200722"/>
                  </a:cubicBezTo>
                  <a:cubicBezTo>
                    <a:pt x="89209" y="-4530"/>
                    <a:pt x="15808" y="31900"/>
                    <a:pt x="111512" y="0"/>
                  </a:cubicBezTo>
                  <a:lnTo>
                    <a:pt x="289931" y="11151"/>
                  </a:lnTo>
                  <a:cubicBezTo>
                    <a:pt x="323483" y="13835"/>
                    <a:pt x="356863" y="18370"/>
                    <a:pt x="390292" y="22303"/>
                  </a:cubicBezTo>
                  <a:cubicBezTo>
                    <a:pt x="420055" y="25805"/>
                    <a:pt x="449622" y="31156"/>
                    <a:pt x="479502" y="33454"/>
                  </a:cubicBezTo>
                  <a:cubicBezTo>
                    <a:pt x="546315" y="38593"/>
                    <a:pt x="613317" y="40888"/>
                    <a:pt x="680224" y="44605"/>
                  </a:cubicBezTo>
                  <a:cubicBezTo>
                    <a:pt x="712003" y="139942"/>
                    <a:pt x="699610" y="88185"/>
                    <a:pt x="713678" y="200722"/>
                  </a:cubicBezTo>
                  <a:cubicBezTo>
                    <a:pt x="729096" y="1033307"/>
                    <a:pt x="724829" y="602132"/>
                    <a:pt x="724829" y="1494264"/>
                  </a:cubicBezTo>
                </a:path>
              </a:pathLst>
            </a:cu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6" name="Freeform 15"/>
            <p:cNvSpPr/>
            <p:nvPr/>
          </p:nvSpPr>
          <p:spPr bwMode="auto">
            <a:xfrm>
              <a:off x="4917688" y="3832252"/>
              <a:ext cx="612581" cy="1386519"/>
            </a:xfrm>
            <a:custGeom>
              <a:avLst/>
              <a:gdLst>
                <a:gd name="connsiteX0" fmla="*/ 0 w 612581"/>
                <a:gd name="connsiteY0" fmla="*/ 1386519 h 1386519"/>
                <a:gd name="connsiteX1" fmla="*/ 22302 w 612581"/>
                <a:gd name="connsiteY1" fmla="*/ 1297309 h 1386519"/>
                <a:gd name="connsiteX2" fmla="*/ 44605 w 612581"/>
                <a:gd name="connsiteY2" fmla="*/ 1152343 h 1386519"/>
                <a:gd name="connsiteX3" fmla="*/ 33453 w 612581"/>
                <a:gd name="connsiteY3" fmla="*/ 873563 h 1386519"/>
                <a:gd name="connsiteX4" fmla="*/ 11151 w 612581"/>
                <a:gd name="connsiteY4" fmla="*/ 706294 h 1386519"/>
                <a:gd name="connsiteX5" fmla="*/ 33453 w 612581"/>
                <a:gd name="connsiteY5" fmla="*/ 26070 h 1386519"/>
                <a:gd name="connsiteX6" fmla="*/ 189571 w 612581"/>
                <a:gd name="connsiteY6" fmla="*/ 14919 h 1386519"/>
                <a:gd name="connsiteX7" fmla="*/ 557561 w 612581"/>
                <a:gd name="connsiteY7" fmla="*/ 37221 h 1386519"/>
                <a:gd name="connsiteX8" fmla="*/ 579863 w 612581"/>
                <a:gd name="connsiteY8" fmla="*/ 1341914 h 1386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2581" h="1386519">
                  <a:moveTo>
                    <a:pt x="0" y="1386519"/>
                  </a:moveTo>
                  <a:cubicBezTo>
                    <a:pt x="7434" y="1356782"/>
                    <a:pt x="17967" y="1327653"/>
                    <a:pt x="22302" y="1297309"/>
                  </a:cubicBezTo>
                  <a:cubicBezTo>
                    <a:pt x="36650" y="1196867"/>
                    <a:pt x="29132" y="1245176"/>
                    <a:pt x="44605" y="1152343"/>
                  </a:cubicBezTo>
                  <a:cubicBezTo>
                    <a:pt x="40888" y="1059416"/>
                    <a:pt x="39079" y="966394"/>
                    <a:pt x="33453" y="873563"/>
                  </a:cubicBezTo>
                  <a:cubicBezTo>
                    <a:pt x="31936" y="848532"/>
                    <a:pt x="15231" y="734856"/>
                    <a:pt x="11151" y="706294"/>
                  </a:cubicBezTo>
                  <a:cubicBezTo>
                    <a:pt x="18585" y="479553"/>
                    <a:pt x="-23235" y="245736"/>
                    <a:pt x="33453" y="26070"/>
                  </a:cubicBezTo>
                  <a:cubicBezTo>
                    <a:pt x="46490" y="-24447"/>
                    <a:pt x="137411" y="13809"/>
                    <a:pt x="189571" y="14919"/>
                  </a:cubicBezTo>
                  <a:cubicBezTo>
                    <a:pt x="312432" y="17533"/>
                    <a:pt x="434898" y="29787"/>
                    <a:pt x="557561" y="37221"/>
                  </a:cubicBezTo>
                  <a:cubicBezTo>
                    <a:pt x="666634" y="473523"/>
                    <a:pt x="579863" y="739635"/>
                    <a:pt x="579863" y="1341914"/>
                  </a:cubicBezTo>
                </a:path>
              </a:pathLst>
            </a:cu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7" name="Freeform 16"/>
            <p:cNvSpPr/>
            <p:nvPr/>
          </p:nvSpPr>
          <p:spPr bwMode="auto">
            <a:xfrm>
              <a:off x="5507713" y="3690373"/>
              <a:ext cx="692365" cy="1561851"/>
            </a:xfrm>
            <a:custGeom>
              <a:avLst/>
              <a:gdLst>
                <a:gd name="connsiteX0" fmla="*/ 45594 w 692365"/>
                <a:gd name="connsiteY0" fmla="*/ 1561851 h 1561851"/>
                <a:gd name="connsiteX1" fmla="*/ 989 w 692365"/>
                <a:gd name="connsiteY1" fmla="*/ 1550700 h 1561851"/>
                <a:gd name="connsiteX2" fmla="*/ 23292 w 692365"/>
                <a:gd name="connsiteY2" fmla="*/ 1528398 h 1561851"/>
                <a:gd name="connsiteX3" fmla="*/ 45594 w 692365"/>
                <a:gd name="connsiteY3" fmla="*/ 1494944 h 1561851"/>
                <a:gd name="connsiteX4" fmla="*/ 90199 w 692365"/>
                <a:gd name="connsiteY4" fmla="*/ 1338827 h 1561851"/>
                <a:gd name="connsiteX5" fmla="*/ 79048 w 692365"/>
                <a:gd name="connsiteY5" fmla="*/ 1160407 h 1561851"/>
                <a:gd name="connsiteX6" fmla="*/ 56746 w 692365"/>
                <a:gd name="connsiteY6" fmla="*/ 1048895 h 1561851"/>
                <a:gd name="connsiteX7" fmla="*/ 45594 w 692365"/>
                <a:gd name="connsiteY7" fmla="*/ 970837 h 1561851"/>
                <a:gd name="connsiteX8" fmla="*/ 112502 w 692365"/>
                <a:gd name="connsiteY8" fmla="*/ 268310 h 1561851"/>
                <a:gd name="connsiteX9" fmla="*/ 145955 w 692365"/>
                <a:gd name="connsiteY9" fmla="*/ 112193 h 1561851"/>
                <a:gd name="connsiteX10" fmla="*/ 134804 w 692365"/>
                <a:gd name="connsiteY10" fmla="*/ 11832 h 1561851"/>
                <a:gd name="connsiteX11" fmla="*/ 592004 w 692365"/>
                <a:gd name="connsiteY11" fmla="*/ 34134 h 1561851"/>
                <a:gd name="connsiteX12" fmla="*/ 636609 w 692365"/>
                <a:gd name="connsiteY12" fmla="*/ 246007 h 1561851"/>
                <a:gd name="connsiteX13" fmla="*/ 670063 w 692365"/>
                <a:gd name="connsiteY13" fmla="*/ 390973 h 1561851"/>
                <a:gd name="connsiteX14" fmla="*/ 681214 w 692365"/>
                <a:gd name="connsiteY14" fmla="*/ 435578 h 1561851"/>
                <a:gd name="connsiteX15" fmla="*/ 692365 w 692365"/>
                <a:gd name="connsiteY15" fmla="*/ 524788 h 1561851"/>
                <a:gd name="connsiteX16" fmla="*/ 681214 w 692365"/>
                <a:gd name="connsiteY16" fmla="*/ 1349978 h 1561851"/>
                <a:gd name="connsiteX17" fmla="*/ 670063 w 692365"/>
                <a:gd name="connsiteY17" fmla="*/ 1439188 h 1561851"/>
                <a:gd name="connsiteX18" fmla="*/ 658911 w 692365"/>
                <a:gd name="connsiteY18" fmla="*/ 1528398 h 1561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92365" h="1561851">
                  <a:moveTo>
                    <a:pt x="45594" y="1561851"/>
                  </a:moveTo>
                  <a:cubicBezTo>
                    <a:pt x="30726" y="1558134"/>
                    <a:pt x="9490" y="1563452"/>
                    <a:pt x="989" y="1550700"/>
                  </a:cubicBezTo>
                  <a:cubicBezTo>
                    <a:pt x="-4843" y="1541952"/>
                    <a:pt x="16724" y="1536608"/>
                    <a:pt x="23292" y="1528398"/>
                  </a:cubicBezTo>
                  <a:cubicBezTo>
                    <a:pt x="31664" y="1517933"/>
                    <a:pt x="40439" y="1507315"/>
                    <a:pt x="45594" y="1494944"/>
                  </a:cubicBezTo>
                  <a:cubicBezTo>
                    <a:pt x="75939" y="1422115"/>
                    <a:pt x="77025" y="1404699"/>
                    <a:pt x="90199" y="1338827"/>
                  </a:cubicBezTo>
                  <a:cubicBezTo>
                    <a:pt x="86482" y="1279354"/>
                    <a:pt x="84443" y="1219752"/>
                    <a:pt x="79048" y="1160407"/>
                  </a:cubicBezTo>
                  <a:cubicBezTo>
                    <a:pt x="71113" y="1073124"/>
                    <a:pt x="69493" y="1118999"/>
                    <a:pt x="56746" y="1048895"/>
                  </a:cubicBezTo>
                  <a:cubicBezTo>
                    <a:pt x="52044" y="1023035"/>
                    <a:pt x="49311" y="996856"/>
                    <a:pt x="45594" y="970837"/>
                  </a:cubicBezTo>
                  <a:cubicBezTo>
                    <a:pt x="67897" y="736661"/>
                    <a:pt x="86876" y="502145"/>
                    <a:pt x="112502" y="268310"/>
                  </a:cubicBezTo>
                  <a:cubicBezTo>
                    <a:pt x="117440" y="223249"/>
                    <a:pt x="133846" y="160630"/>
                    <a:pt x="145955" y="112193"/>
                  </a:cubicBezTo>
                  <a:cubicBezTo>
                    <a:pt x="142238" y="78739"/>
                    <a:pt x="102092" y="19762"/>
                    <a:pt x="134804" y="11832"/>
                  </a:cubicBezTo>
                  <a:cubicBezTo>
                    <a:pt x="254177" y="-17107"/>
                    <a:pt x="448244" y="13597"/>
                    <a:pt x="592004" y="34134"/>
                  </a:cubicBezTo>
                  <a:cubicBezTo>
                    <a:pt x="679594" y="92528"/>
                    <a:pt x="617739" y="38437"/>
                    <a:pt x="636609" y="246007"/>
                  </a:cubicBezTo>
                  <a:cubicBezTo>
                    <a:pt x="639061" y="272984"/>
                    <a:pt x="666951" y="378526"/>
                    <a:pt x="670063" y="390973"/>
                  </a:cubicBezTo>
                  <a:cubicBezTo>
                    <a:pt x="673780" y="405841"/>
                    <a:pt x="679313" y="420370"/>
                    <a:pt x="681214" y="435578"/>
                  </a:cubicBezTo>
                  <a:lnTo>
                    <a:pt x="692365" y="524788"/>
                  </a:lnTo>
                  <a:cubicBezTo>
                    <a:pt x="688648" y="799851"/>
                    <a:pt x="687921" y="1074971"/>
                    <a:pt x="681214" y="1349978"/>
                  </a:cubicBezTo>
                  <a:cubicBezTo>
                    <a:pt x="680483" y="1379937"/>
                    <a:pt x="674024" y="1409483"/>
                    <a:pt x="670063" y="1439188"/>
                  </a:cubicBezTo>
                  <a:cubicBezTo>
                    <a:pt x="658385" y="1526769"/>
                    <a:pt x="658911" y="1490137"/>
                    <a:pt x="658911" y="1528398"/>
                  </a:cubicBezTo>
                </a:path>
              </a:pathLst>
            </a:cu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8" name="Freeform 17"/>
            <p:cNvSpPr/>
            <p:nvPr/>
          </p:nvSpPr>
          <p:spPr bwMode="auto">
            <a:xfrm>
              <a:off x="6177776" y="4181707"/>
              <a:ext cx="580887" cy="1092820"/>
            </a:xfrm>
            <a:custGeom>
              <a:avLst/>
              <a:gdLst>
                <a:gd name="connsiteX0" fmla="*/ 22302 w 580887"/>
                <a:gd name="connsiteY0" fmla="*/ 1092820 h 1092820"/>
                <a:gd name="connsiteX1" fmla="*/ 11151 w 580887"/>
                <a:gd name="connsiteY1" fmla="*/ 892098 h 1092820"/>
                <a:gd name="connsiteX2" fmla="*/ 0 w 580887"/>
                <a:gd name="connsiteY2" fmla="*/ 791737 h 1092820"/>
                <a:gd name="connsiteX3" fmla="*/ 22302 w 580887"/>
                <a:gd name="connsiteY3" fmla="*/ 0 h 1092820"/>
                <a:gd name="connsiteX4" fmla="*/ 267629 w 580887"/>
                <a:gd name="connsiteY4" fmla="*/ 11152 h 1092820"/>
                <a:gd name="connsiteX5" fmla="*/ 490653 w 580887"/>
                <a:gd name="connsiteY5" fmla="*/ 33454 h 1092820"/>
                <a:gd name="connsiteX6" fmla="*/ 501804 w 580887"/>
                <a:gd name="connsiteY6" fmla="*/ 78059 h 1092820"/>
                <a:gd name="connsiteX7" fmla="*/ 512956 w 580887"/>
                <a:gd name="connsiteY7" fmla="*/ 144966 h 1092820"/>
                <a:gd name="connsiteX8" fmla="*/ 535258 w 580887"/>
                <a:gd name="connsiteY8" fmla="*/ 345688 h 1092820"/>
                <a:gd name="connsiteX9" fmla="*/ 546409 w 580887"/>
                <a:gd name="connsiteY9" fmla="*/ 702527 h 1092820"/>
                <a:gd name="connsiteX10" fmla="*/ 557561 w 580887"/>
                <a:gd name="connsiteY10" fmla="*/ 780586 h 1092820"/>
                <a:gd name="connsiteX11" fmla="*/ 568712 w 580887"/>
                <a:gd name="connsiteY11" fmla="*/ 869795 h 1092820"/>
                <a:gd name="connsiteX12" fmla="*/ 579863 w 580887"/>
                <a:gd name="connsiteY12" fmla="*/ 903249 h 1092820"/>
                <a:gd name="connsiteX13" fmla="*/ 579863 w 580887"/>
                <a:gd name="connsiteY13" fmla="*/ 959005 h 1092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80887" h="1092820">
                  <a:moveTo>
                    <a:pt x="22302" y="1092820"/>
                  </a:moveTo>
                  <a:cubicBezTo>
                    <a:pt x="18585" y="1025913"/>
                    <a:pt x="16101" y="958925"/>
                    <a:pt x="11151" y="892098"/>
                  </a:cubicBezTo>
                  <a:cubicBezTo>
                    <a:pt x="8665" y="858530"/>
                    <a:pt x="0" y="825397"/>
                    <a:pt x="0" y="791737"/>
                  </a:cubicBezTo>
                  <a:cubicBezTo>
                    <a:pt x="0" y="335778"/>
                    <a:pt x="3248" y="323926"/>
                    <a:pt x="22302" y="0"/>
                  </a:cubicBezTo>
                  <a:lnTo>
                    <a:pt x="267629" y="11152"/>
                  </a:lnTo>
                  <a:cubicBezTo>
                    <a:pt x="330105" y="14939"/>
                    <a:pt x="426312" y="26305"/>
                    <a:pt x="490653" y="33454"/>
                  </a:cubicBezTo>
                  <a:cubicBezTo>
                    <a:pt x="494370" y="48322"/>
                    <a:pt x="498798" y="63031"/>
                    <a:pt x="501804" y="78059"/>
                  </a:cubicBezTo>
                  <a:cubicBezTo>
                    <a:pt x="506238" y="100230"/>
                    <a:pt x="509758" y="122583"/>
                    <a:pt x="512956" y="144966"/>
                  </a:cubicBezTo>
                  <a:cubicBezTo>
                    <a:pt x="523478" y="218616"/>
                    <a:pt x="527685" y="269959"/>
                    <a:pt x="535258" y="345688"/>
                  </a:cubicBezTo>
                  <a:cubicBezTo>
                    <a:pt x="538975" y="464634"/>
                    <a:pt x="540314" y="583679"/>
                    <a:pt x="546409" y="702527"/>
                  </a:cubicBezTo>
                  <a:cubicBezTo>
                    <a:pt x="547755" y="728776"/>
                    <a:pt x="554087" y="754533"/>
                    <a:pt x="557561" y="780586"/>
                  </a:cubicBezTo>
                  <a:cubicBezTo>
                    <a:pt x="561522" y="810291"/>
                    <a:pt x="563351" y="840311"/>
                    <a:pt x="568712" y="869795"/>
                  </a:cubicBezTo>
                  <a:cubicBezTo>
                    <a:pt x="570815" y="881360"/>
                    <a:pt x="578405" y="891585"/>
                    <a:pt x="579863" y="903249"/>
                  </a:cubicBezTo>
                  <a:cubicBezTo>
                    <a:pt x="582168" y="921691"/>
                    <a:pt x="579863" y="940420"/>
                    <a:pt x="579863" y="959005"/>
                  </a:cubicBezTo>
                </a:path>
              </a:pathLst>
            </a:cu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9" name="Freeform 18"/>
            <p:cNvSpPr/>
            <p:nvPr/>
          </p:nvSpPr>
          <p:spPr bwMode="auto">
            <a:xfrm>
              <a:off x="6779550" y="4625953"/>
              <a:ext cx="580270" cy="603969"/>
            </a:xfrm>
            <a:custGeom>
              <a:avLst/>
              <a:gdLst>
                <a:gd name="connsiteX0" fmla="*/ 22694 w 580270"/>
                <a:gd name="connsiteY0" fmla="*/ 603969 h 603969"/>
                <a:gd name="connsiteX1" fmla="*/ 11543 w 580270"/>
                <a:gd name="connsiteY1" fmla="*/ 12954 h 603969"/>
                <a:gd name="connsiteX2" fmla="*/ 111904 w 580270"/>
                <a:gd name="connsiteY2" fmla="*/ 24106 h 603969"/>
                <a:gd name="connsiteX3" fmla="*/ 357230 w 580270"/>
                <a:gd name="connsiteY3" fmla="*/ 46408 h 603969"/>
                <a:gd name="connsiteX4" fmla="*/ 468743 w 580270"/>
                <a:gd name="connsiteY4" fmla="*/ 57559 h 603969"/>
                <a:gd name="connsiteX5" fmla="*/ 502196 w 580270"/>
                <a:gd name="connsiteY5" fmla="*/ 68710 h 603969"/>
                <a:gd name="connsiteX6" fmla="*/ 513348 w 580270"/>
                <a:gd name="connsiteY6" fmla="*/ 157920 h 603969"/>
                <a:gd name="connsiteX7" fmla="*/ 524499 w 580270"/>
                <a:gd name="connsiteY7" fmla="*/ 191374 h 603969"/>
                <a:gd name="connsiteX8" fmla="*/ 557952 w 580270"/>
                <a:gd name="connsiteY8" fmla="*/ 403247 h 603969"/>
                <a:gd name="connsiteX9" fmla="*/ 569104 w 580270"/>
                <a:gd name="connsiteY9" fmla="*/ 503608 h 603969"/>
                <a:gd name="connsiteX10" fmla="*/ 580255 w 580270"/>
                <a:gd name="connsiteY10" fmla="*/ 559364 h 603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80270" h="603969">
                  <a:moveTo>
                    <a:pt x="22694" y="603969"/>
                  </a:moveTo>
                  <a:cubicBezTo>
                    <a:pt x="18977" y="406964"/>
                    <a:pt x="-18418" y="207703"/>
                    <a:pt x="11543" y="12954"/>
                  </a:cubicBezTo>
                  <a:cubicBezTo>
                    <a:pt x="16661" y="-20314"/>
                    <a:pt x="78429" y="20582"/>
                    <a:pt x="111904" y="24106"/>
                  </a:cubicBezTo>
                  <a:cubicBezTo>
                    <a:pt x="286015" y="42434"/>
                    <a:pt x="164548" y="28892"/>
                    <a:pt x="357230" y="46408"/>
                  </a:cubicBezTo>
                  <a:lnTo>
                    <a:pt x="468743" y="57559"/>
                  </a:lnTo>
                  <a:cubicBezTo>
                    <a:pt x="479894" y="61276"/>
                    <a:pt x="497422" y="57969"/>
                    <a:pt x="502196" y="68710"/>
                  </a:cubicBezTo>
                  <a:cubicBezTo>
                    <a:pt x="514367" y="96095"/>
                    <a:pt x="507987" y="128435"/>
                    <a:pt x="513348" y="157920"/>
                  </a:cubicBezTo>
                  <a:cubicBezTo>
                    <a:pt x="515451" y="169485"/>
                    <a:pt x="520782" y="180223"/>
                    <a:pt x="524499" y="191374"/>
                  </a:cubicBezTo>
                  <a:cubicBezTo>
                    <a:pt x="548259" y="381457"/>
                    <a:pt x="527848" y="312933"/>
                    <a:pt x="557952" y="403247"/>
                  </a:cubicBezTo>
                  <a:cubicBezTo>
                    <a:pt x="561669" y="436701"/>
                    <a:pt x="563986" y="470340"/>
                    <a:pt x="569104" y="503608"/>
                  </a:cubicBezTo>
                  <a:cubicBezTo>
                    <a:pt x="581156" y="581947"/>
                    <a:pt x="580255" y="525580"/>
                    <a:pt x="580255" y="559364"/>
                  </a:cubicBezTo>
                </a:path>
              </a:pathLst>
            </a:cu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20" name="Freeform 19"/>
            <p:cNvSpPr/>
            <p:nvPr/>
          </p:nvSpPr>
          <p:spPr bwMode="auto">
            <a:xfrm>
              <a:off x="7370687" y="5073805"/>
              <a:ext cx="468629" cy="189571"/>
            </a:xfrm>
            <a:custGeom>
              <a:avLst/>
              <a:gdLst>
                <a:gd name="connsiteX0" fmla="*/ 33723 w 468629"/>
                <a:gd name="connsiteY0" fmla="*/ 189571 h 189571"/>
                <a:gd name="connsiteX1" fmla="*/ 11420 w 468629"/>
                <a:gd name="connsiteY1" fmla="*/ 144966 h 189571"/>
                <a:gd name="connsiteX2" fmla="*/ 290201 w 468629"/>
                <a:gd name="connsiteY2" fmla="*/ 0 h 189571"/>
                <a:gd name="connsiteX3" fmla="*/ 334806 w 468629"/>
                <a:gd name="connsiteY3" fmla="*/ 11151 h 189571"/>
                <a:gd name="connsiteX4" fmla="*/ 446318 w 468629"/>
                <a:gd name="connsiteY4" fmla="*/ 33454 h 189571"/>
                <a:gd name="connsiteX5" fmla="*/ 468620 w 468629"/>
                <a:gd name="connsiteY5" fmla="*/ 111512 h 189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8629" h="189571">
                  <a:moveTo>
                    <a:pt x="33723" y="189571"/>
                  </a:moveTo>
                  <a:cubicBezTo>
                    <a:pt x="26289" y="174703"/>
                    <a:pt x="16197" y="160888"/>
                    <a:pt x="11420" y="144966"/>
                  </a:cubicBezTo>
                  <a:cubicBezTo>
                    <a:pt x="-36619" y="-15164"/>
                    <a:pt x="68891" y="59583"/>
                    <a:pt x="290201" y="0"/>
                  </a:cubicBezTo>
                  <a:cubicBezTo>
                    <a:pt x="305069" y="3717"/>
                    <a:pt x="319727" y="8409"/>
                    <a:pt x="334806" y="11151"/>
                  </a:cubicBezTo>
                  <a:cubicBezTo>
                    <a:pt x="447561" y="31652"/>
                    <a:pt x="377616" y="10552"/>
                    <a:pt x="446318" y="33454"/>
                  </a:cubicBezTo>
                  <a:cubicBezTo>
                    <a:pt x="469795" y="103887"/>
                    <a:pt x="468620" y="76852"/>
                    <a:pt x="468620" y="111512"/>
                  </a:cubicBezTo>
                </a:path>
              </a:pathLst>
            </a:cu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</p:grpSp>
      <p:sp>
        <p:nvSpPr>
          <p:cNvPr id="7" name="Freeform 6"/>
          <p:cNvSpPr/>
          <p:nvPr/>
        </p:nvSpPr>
        <p:spPr bwMode="auto">
          <a:xfrm>
            <a:off x="1806498" y="2920885"/>
            <a:ext cx="6010507" cy="2286736"/>
          </a:xfrm>
          <a:custGeom>
            <a:avLst/>
            <a:gdLst>
              <a:gd name="connsiteX0" fmla="*/ 0 w 6010507"/>
              <a:gd name="connsiteY0" fmla="*/ 1594625 h 1594625"/>
              <a:gd name="connsiteX1" fmla="*/ 89209 w 6010507"/>
              <a:gd name="connsiteY1" fmla="*/ 1583473 h 1594625"/>
              <a:gd name="connsiteX2" fmla="*/ 122663 w 6010507"/>
              <a:gd name="connsiteY2" fmla="*/ 1561171 h 1594625"/>
              <a:gd name="connsiteX3" fmla="*/ 200722 w 6010507"/>
              <a:gd name="connsiteY3" fmla="*/ 1527717 h 1594625"/>
              <a:gd name="connsiteX4" fmla="*/ 301082 w 6010507"/>
              <a:gd name="connsiteY4" fmla="*/ 1471961 h 1594625"/>
              <a:gd name="connsiteX5" fmla="*/ 390292 w 6010507"/>
              <a:gd name="connsiteY5" fmla="*/ 1405054 h 1594625"/>
              <a:gd name="connsiteX6" fmla="*/ 479502 w 6010507"/>
              <a:gd name="connsiteY6" fmla="*/ 1360449 h 1594625"/>
              <a:gd name="connsiteX7" fmla="*/ 546409 w 6010507"/>
              <a:gd name="connsiteY7" fmla="*/ 1304693 h 1594625"/>
              <a:gd name="connsiteX8" fmla="*/ 591014 w 6010507"/>
              <a:gd name="connsiteY8" fmla="*/ 1282390 h 1594625"/>
              <a:gd name="connsiteX9" fmla="*/ 657922 w 6010507"/>
              <a:gd name="connsiteY9" fmla="*/ 1226634 h 1594625"/>
              <a:gd name="connsiteX10" fmla="*/ 691375 w 6010507"/>
              <a:gd name="connsiteY10" fmla="*/ 1204332 h 1594625"/>
              <a:gd name="connsiteX11" fmla="*/ 724829 w 6010507"/>
              <a:gd name="connsiteY11" fmla="*/ 1170878 h 1594625"/>
              <a:gd name="connsiteX12" fmla="*/ 791736 w 6010507"/>
              <a:gd name="connsiteY12" fmla="*/ 1126273 h 1594625"/>
              <a:gd name="connsiteX13" fmla="*/ 825190 w 6010507"/>
              <a:gd name="connsiteY13" fmla="*/ 1103971 h 1594625"/>
              <a:gd name="connsiteX14" fmla="*/ 880946 w 6010507"/>
              <a:gd name="connsiteY14" fmla="*/ 1048215 h 1594625"/>
              <a:gd name="connsiteX15" fmla="*/ 925551 w 6010507"/>
              <a:gd name="connsiteY15" fmla="*/ 1014761 h 1594625"/>
              <a:gd name="connsiteX16" fmla="*/ 1037063 w 6010507"/>
              <a:gd name="connsiteY16" fmla="*/ 914400 h 1594625"/>
              <a:gd name="connsiteX17" fmla="*/ 1115122 w 6010507"/>
              <a:gd name="connsiteY17" fmla="*/ 825190 h 1594625"/>
              <a:gd name="connsiteX18" fmla="*/ 1148575 w 6010507"/>
              <a:gd name="connsiteY18" fmla="*/ 791737 h 1594625"/>
              <a:gd name="connsiteX19" fmla="*/ 1215482 w 6010507"/>
              <a:gd name="connsiteY19" fmla="*/ 747132 h 1594625"/>
              <a:gd name="connsiteX20" fmla="*/ 1304692 w 6010507"/>
              <a:gd name="connsiteY20" fmla="*/ 669073 h 1594625"/>
              <a:gd name="connsiteX21" fmla="*/ 1349297 w 6010507"/>
              <a:gd name="connsiteY21" fmla="*/ 635620 h 1594625"/>
              <a:gd name="connsiteX22" fmla="*/ 1382751 w 6010507"/>
              <a:gd name="connsiteY22" fmla="*/ 613317 h 1594625"/>
              <a:gd name="connsiteX23" fmla="*/ 1438507 w 6010507"/>
              <a:gd name="connsiteY23" fmla="*/ 568712 h 1594625"/>
              <a:gd name="connsiteX24" fmla="*/ 1471961 w 6010507"/>
              <a:gd name="connsiteY24" fmla="*/ 546410 h 1594625"/>
              <a:gd name="connsiteX25" fmla="*/ 1494263 w 6010507"/>
              <a:gd name="connsiteY25" fmla="*/ 524107 h 1594625"/>
              <a:gd name="connsiteX26" fmla="*/ 1583473 w 6010507"/>
              <a:gd name="connsiteY26" fmla="*/ 479503 h 1594625"/>
              <a:gd name="connsiteX27" fmla="*/ 1661531 w 6010507"/>
              <a:gd name="connsiteY27" fmla="*/ 423746 h 1594625"/>
              <a:gd name="connsiteX28" fmla="*/ 1728439 w 6010507"/>
              <a:gd name="connsiteY28" fmla="*/ 379142 h 1594625"/>
              <a:gd name="connsiteX29" fmla="*/ 1784195 w 6010507"/>
              <a:gd name="connsiteY29" fmla="*/ 334537 h 1594625"/>
              <a:gd name="connsiteX30" fmla="*/ 1862253 w 6010507"/>
              <a:gd name="connsiteY30" fmla="*/ 312234 h 1594625"/>
              <a:gd name="connsiteX31" fmla="*/ 1973765 w 6010507"/>
              <a:gd name="connsiteY31" fmla="*/ 256478 h 1594625"/>
              <a:gd name="connsiteX32" fmla="*/ 2096429 w 6010507"/>
              <a:gd name="connsiteY32" fmla="*/ 189571 h 1594625"/>
              <a:gd name="connsiteX33" fmla="*/ 2129882 w 6010507"/>
              <a:gd name="connsiteY33" fmla="*/ 178420 h 1594625"/>
              <a:gd name="connsiteX34" fmla="*/ 2185639 w 6010507"/>
              <a:gd name="connsiteY34" fmla="*/ 144966 h 1594625"/>
              <a:gd name="connsiteX35" fmla="*/ 2219092 w 6010507"/>
              <a:gd name="connsiteY35" fmla="*/ 122664 h 1594625"/>
              <a:gd name="connsiteX36" fmla="*/ 2252546 w 6010507"/>
              <a:gd name="connsiteY36" fmla="*/ 111512 h 1594625"/>
              <a:gd name="connsiteX37" fmla="*/ 2319453 w 6010507"/>
              <a:gd name="connsiteY37" fmla="*/ 66907 h 1594625"/>
              <a:gd name="connsiteX38" fmla="*/ 2442117 w 6010507"/>
              <a:gd name="connsiteY38" fmla="*/ 33454 h 1594625"/>
              <a:gd name="connsiteX39" fmla="*/ 2486722 w 6010507"/>
              <a:gd name="connsiteY39" fmla="*/ 11151 h 1594625"/>
              <a:gd name="connsiteX40" fmla="*/ 2564780 w 6010507"/>
              <a:gd name="connsiteY40" fmla="*/ 0 h 1594625"/>
              <a:gd name="connsiteX41" fmla="*/ 2732048 w 6010507"/>
              <a:gd name="connsiteY41" fmla="*/ 11151 h 1594625"/>
              <a:gd name="connsiteX42" fmla="*/ 2776653 w 6010507"/>
              <a:gd name="connsiteY42" fmla="*/ 22303 h 1594625"/>
              <a:gd name="connsiteX43" fmla="*/ 2865863 w 6010507"/>
              <a:gd name="connsiteY43" fmla="*/ 66907 h 1594625"/>
              <a:gd name="connsiteX44" fmla="*/ 2943922 w 6010507"/>
              <a:gd name="connsiteY44" fmla="*/ 100361 h 1594625"/>
              <a:gd name="connsiteX45" fmla="*/ 3021980 w 6010507"/>
              <a:gd name="connsiteY45" fmla="*/ 144966 h 1594625"/>
              <a:gd name="connsiteX46" fmla="*/ 3088887 w 6010507"/>
              <a:gd name="connsiteY46" fmla="*/ 167268 h 1594625"/>
              <a:gd name="connsiteX47" fmla="*/ 3122341 w 6010507"/>
              <a:gd name="connsiteY47" fmla="*/ 189571 h 1594625"/>
              <a:gd name="connsiteX48" fmla="*/ 3155795 w 6010507"/>
              <a:gd name="connsiteY48" fmla="*/ 200722 h 1594625"/>
              <a:gd name="connsiteX49" fmla="*/ 3278458 w 6010507"/>
              <a:gd name="connsiteY49" fmla="*/ 223025 h 1594625"/>
              <a:gd name="connsiteX50" fmla="*/ 3523785 w 6010507"/>
              <a:gd name="connsiteY50" fmla="*/ 211873 h 1594625"/>
              <a:gd name="connsiteX51" fmla="*/ 3590692 w 6010507"/>
              <a:gd name="connsiteY51" fmla="*/ 189571 h 1594625"/>
              <a:gd name="connsiteX52" fmla="*/ 3624146 w 6010507"/>
              <a:gd name="connsiteY52" fmla="*/ 167268 h 1594625"/>
              <a:gd name="connsiteX53" fmla="*/ 3657600 w 6010507"/>
              <a:gd name="connsiteY53" fmla="*/ 156117 h 1594625"/>
              <a:gd name="connsiteX54" fmla="*/ 3724507 w 6010507"/>
              <a:gd name="connsiteY54" fmla="*/ 111512 h 1594625"/>
              <a:gd name="connsiteX55" fmla="*/ 3757961 w 6010507"/>
              <a:gd name="connsiteY55" fmla="*/ 100361 h 1594625"/>
              <a:gd name="connsiteX56" fmla="*/ 3802565 w 6010507"/>
              <a:gd name="connsiteY56" fmla="*/ 78059 h 1594625"/>
              <a:gd name="connsiteX57" fmla="*/ 3847170 w 6010507"/>
              <a:gd name="connsiteY57" fmla="*/ 66907 h 1594625"/>
              <a:gd name="connsiteX58" fmla="*/ 4070195 w 6010507"/>
              <a:gd name="connsiteY58" fmla="*/ 78059 h 1594625"/>
              <a:gd name="connsiteX59" fmla="*/ 4170556 w 6010507"/>
              <a:gd name="connsiteY59" fmla="*/ 111512 h 1594625"/>
              <a:gd name="connsiteX60" fmla="*/ 4226312 w 6010507"/>
              <a:gd name="connsiteY60" fmla="*/ 122664 h 1594625"/>
              <a:gd name="connsiteX61" fmla="*/ 4304370 w 6010507"/>
              <a:gd name="connsiteY61" fmla="*/ 167268 h 1594625"/>
              <a:gd name="connsiteX62" fmla="*/ 4427034 w 6010507"/>
              <a:gd name="connsiteY62" fmla="*/ 256478 h 1594625"/>
              <a:gd name="connsiteX63" fmla="*/ 4549697 w 6010507"/>
              <a:gd name="connsiteY63" fmla="*/ 379142 h 1594625"/>
              <a:gd name="connsiteX64" fmla="*/ 4583151 w 6010507"/>
              <a:gd name="connsiteY64" fmla="*/ 412595 h 1594625"/>
              <a:gd name="connsiteX65" fmla="*/ 4605453 w 6010507"/>
              <a:gd name="connsiteY65" fmla="*/ 446049 h 1594625"/>
              <a:gd name="connsiteX66" fmla="*/ 4638907 w 6010507"/>
              <a:gd name="connsiteY66" fmla="*/ 479503 h 1594625"/>
              <a:gd name="connsiteX67" fmla="*/ 4661209 w 6010507"/>
              <a:gd name="connsiteY67" fmla="*/ 524107 h 1594625"/>
              <a:gd name="connsiteX68" fmla="*/ 4683512 w 6010507"/>
              <a:gd name="connsiteY68" fmla="*/ 546410 h 1594625"/>
              <a:gd name="connsiteX69" fmla="*/ 4705814 w 6010507"/>
              <a:gd name="connsiteY69" fmla="*/ 579864 h 1594625"/>
              <a:gd name="connsiteX70" fmla="*/ 4728117 w 6010507"/>
              <a:gd name="connsiteY70" fmla="*/ 602166 h 1594625"/>
              <a:gd name="connsiteX71" fmla="*/ 4772722 w 6010507"/>
              <a:gd name="connsiteY71" fmla="*/ 657922 h 1594625"/>
              <a:gd name="connsiteX72" fmla="*/ 4806175 w 6010507"/>
              <a:gd name="connsiteY72" fmla="*/ 691376 h 1594625"/>
              <a:gd name="connsiteX73" fmla="*/ 4828478 w 6010507"/>
              <a:gd name="connsiteY73" fmla="*/ 724829 h 1594625"/>
              <a:gd name="connsiteX74" fmla="*/ 4884234 w 6010507"/>
              <a:gd name="connsiteY74" fmla="*/ 780585 h 1594625"/>
              <a:gd name="connsiteX75" fmla="*/ 4939990 w 6010507"/>
              <a:gd name="connsiteY75" fmla="*/ 836342 h 1594625"/>
              <a:gd name="connsiteX76" fmla="*/ 4984595 w 6010507"/>
              <a:gd name="connsiteY76" fmla="*/ 880946 h 1594625"/>
              <a:gd name="connsiteX77" fmla="*/ 5018048 w 6010507"/>
              <a:gd name="connsiteY77" fmla="*/ 903249 h 1594625"/>
              <a:gd name="connsiteX78" fmla="*/ 5062653 w 6010507"/>
              <a:gd name="connsiteY78" fmla="*/ 947854 h 1594625"/>
              <a:gd name="connsiteX79" fmla="*/ 5196468 w 6010507"/>
              <a:gd name="connsiteY79" fmla="*/ 1037064 h 1594625"/>
              <a:gd name="connsiteX80" fmla="*/ 5263375 w 6010507"/>
              <a:gd name="connsiteY80" fmla="*/ 1081668 h 1594625"/>
              <a:gd name="connsiteX81" fmla="*/ 5307980 w 6010507"/>
              <a:gd name="connsiteY81" fmla="*/ 1126273 h 1594625"/>
              <a:gd name="connsiteX82" fmla="*/ 5374887 w 6010507"/>
              <a:gd name="connsiteY82" fmla="*/ 1170878 h 1594625"/>
              <a:gd name="connsiteX83" fmla="*/ 5452946 w 6010507"/>
              <a:gd name="connsiteY83" fmla="*/ 1237785 h 1594625"/>
              <a:gd name="connsiteX84" fmla="*/ 5508702 w 6010507"/>
              <a:gd name="connsiteY84" fmla="*/ 1304693 h 1594625"/>
              <a:gd name="connsiteX85" fmla="*/ 5542156 w 6010507"/>
              <a:gd name="connsiteY85" fmla="*/ 1315844 h 1594625"/>
              <a:gd name="connsiteX86" fmla="*/ 5609063 w 6010507"/>
              <a:gd name="connsiteY86" fmla="*/ 1371600 h 1594625"/>
              <a:gd name="connsiteX87" fmla="*/ 5631365 w 6010507"/>
              <a:gd name="connsiteY87" fmla="*/ 1393903 h 1594625"/>
              <a:gd name="connsiteX88" fmla="*/ 5709424 w 6010507"/>
              <a:gd name="connsiteY88" fmla="*/ 1438507 h 1594625"/>
              <a:gd name="connsiteX89" fmla="*/ 5754029 w 6010507"/>
              <a:gd name="connsiteY89" fmla="*/ 1449659 h 1594625"/>
              <a:gd name="connsiteX90" fmla="*/ 5854390 w 6010507"/>
              <a:gd name="connsiteY90" fmla="*/ 1483112 h 1594625"/>
              <a:gd name="connsiteX91" fmla="*/ 5921297 w 6010507"/>
              <a:gd name="connsiteY91" fmla="*/ 1505415 h 1594625"/>
              <a:gd name="connsiteX92" fmla="*/ 5965902 w 6010507"/>
              <a:gd name="connsiteY92" fmla="*/ 1550020 h 1594625"/>
              <a:gd name="connsiteX93" fmla="*/ 6010507 w 6010507"/>
              <a:gd name="connsiteY93" fmla="*/ 1572322 h 1594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</a:cxnLst>
            <a:rect l="l" t="t" r="r" b="b"/>
            <a:pathLst>
              <a:path w="6010507" h="1594625">
                <a:moveTo>
                  <a:pt x="0" y="1594625"/>
                </a:moveTo>
                <a:cubicBezTo>
                  <a:pt x="29736" y="1590908"/>
                  <a:pt x="60297" y="1591358"/>
                  <a:pt x="89209" y="1583473"/>
                </a:cubicBezTo>
                <a:cubicBezTo>
                  <a:pt x="102139" y="1579947"/>
                  <a:pt x="111027" y="1567820"/>
                  <a:pt x="122663" y="1561171"/>
                </a:cubicBezTo>
                <a:cubicBezTo>
                  <a:pt x="161250" y="1539122"/>
                  <a:pt x="163187" y="1540228"/>
                  <a:pt x="200722" y="1527717"/>
                </a:cubicBezTo>
                <a:cubicBezTo>
                  <a:pt x="369797" y="1400911"/>
                  <a:pt x="111256" y="1588777"/>
                  <a:pt x="301082" y="1471961"/>
                </a:cubicBezTo>
                <a:cubicBezTo>
                  <a:pt x="332739" y="1452480"/>
                  <a:pt x="357045" y="1421677"/>
                  <a:pt x="390292" y="1405054"/>
                </a:cubicBezTo>
                <a:lnTo>
                  <a:pt x="479502" y="1360449"/>
                </a:lnTo>
                <a:cubicBezTo>
                  <a:pt x="504951" y="1334999"/>
                  <a:pt x="511061" y="1326785"/>
                  <a:pt x="546409" y="1304693"/>
                </a:cubicBezTo>
                <a:cubicBezTo>
                  <a:pt x="560506" y="1295883"/>
                  <a:pt x="576917" y="1291200"/>
                  <a:pt x="591014" y="1282390"/>
                </a:cubicBezTo>
                <a:cubicBezTo>
                  <a:pt x="677770" y="1228168"/>
                  <a:pt x="603390" y="1270260"/>
                  <a:pt x="657922" y="1226634"/>
                </a:cubicBezTo>
                <a:cubicBezTo>
                  <a:pt x="668387" y="1218262"/>
                  <a:pt x="681079" y="1212912"/>
                  <a:pt x="691375" y="1204332"/>
                </a:cubicBezTo>
                <a:cubicBezTo>
                  <a:pt x="703490" y="1194236"/>
                  <a:pt x="712381" y="1180560"/>
                  <a:pt x="724829" y="1170878"/>
                </a:cubicBezTo>
                <a:cubicBezTo>
                  <a:pt x="745987" y="1154422"/>
                  <a:pt x="769434" y="1141141"/>
                  <a:pt x="791736" y="1126273"/>
                </a:cubicBezTo>
                <a:cubicBezTo>
                  <a:pt x="802887" y="1118839"/>
                  <a:pt x="815713" y="1113448"/>
                  <a:pt x="825190" y="1103971"/>
                </a:cubicBezTo>
                <a:cubicBezTo>
                  <a:pt x="843775" y="1085386"/>
                  <a:pt x="859919" y="1063985"/>
                  <a:pt x="880946" y="1048215"/>
                </a:cubicBezTo>
                <a:cubicBezTo>
                  <a:pt x="895814" y="1037064"/>
                  <a:pt x="911799" y="1027263"/>
                  <a:pt x="925551" y="1014761"/>
                </a:cubicBezTo>
                <a:cubicBezTo>
                  <a:pt x="1045912" y="905342"/>
                  <a:pt x="961036" y="965085"/>
                  <a:pt x="1037063" y="914400"/>
                </a:cubicBezTo>
                <a:cubicBezTo>
                  <a:pt x="1073945" y="859076"/>
                  <a:pt x="1049887" y="890424"/>
                  <a:pt x="1115122" y="825190"/>
                </a:cubicBezTo>
                <a:cubicBezTo>
                  <a:pt x="1126273" y="814039"/>
                  <a:pt x="1135454" y="800485"/>
                  <a:pt x="1148575" y="791737"/>
                </a:cubicBezTo>
                <a:lnTo>
                  <a:pt x="1215482" y="747132"/>
                </a:lnTo>
                <a:cubicBezTo>
                  <a:pt x="1256989" y="684872"/>
                  <a:pt x="1217963" y="734119"/>
                  <a:pt x="1304692" y="669073"/>
                </a:cubicBezTo>
                <a:cubicBezTo>
                  <a:pt x="1319560" y="657922"/>
                  <a:pt x="1334174" y="646422"/>
                  <a:pt x="1349297" y="635620"/>
                </a:cubicBezTo>
                <a:cubicBezTo>
                  <a:pt x="1360203" y="627830"/>
                  <a:pt x="1372029" y="621358"/>
                  <a:pt x="1382751" y="613317"/>
                </a:cubicBezTo>
                <a:cubicBezTo>
                  <a:pt x="1401792" y="599036"/>
                  <a:pt x="1419466" y="582992"/>
                  <a:pt x="1438507" y="568712"/>
                </a:cubicBezTo>
                <a:cubicBezTo>
                  <a:pt x="1449229" y="560671"/>
                  <a:pt x="1461496" y="554782"/>
                  <a:pt x="1471961" y="546410"/>
                </a:cubicBezTo>
                <a:cubicBezTo>
                  <a:pt x="1480171" y="539842"/>
                  <a:pt x="1485248" y="529516"/>
                  <a:pt x="1494263" y="524107"/>
                </a:cubicBezTo>
                <a:cubicBezTo>
                  <a:pt x="1522772" y="507002"/>
                  <a:pt x="1583473" y="479503"/>
                  <a:pt x="1583473" y="479503"/>
                </a:cubicBezTo>
                <a:cubicBezTo>
                  <a:pt x="1633664" y="429309"/>
                  <a:pt x="1570859" y="488511"/>
                  <a:pt x="1661531" y="423746"/>
                </a:cubicBezTo>
                <a:cubicBezTo>
                  <a:pt x="1740991" y="366989"/>
                  <a:pt x="1602643" y="442039"/>
                  <a:pt x="1728439" y="379142"/>
                </a:cubicBezTo>
                <a:cubicBezTo>
                  <a:pt x="1746426" y="361155"/>
                  <a:pt x="1759574" y="345089"/>
                  <a:pt x="1784195" y="334537"/>
                </a:cubicBezTo>
                <a:cubicBezTo>
                  <a:pt x="1900205" y="284818"/>
                  <a:pt x="1768243" y="355623"/>
                  <a:pt x="1862253" y="312234"/>
                </a:cubicBezTo>
                <a:cubicBezTo>
                  <a:pt x="1899986" y="294819"/>
                  <a:pt x="1939186" y="279530"/>
                  <a:pt x="1973765" y="256478"/>
                </a:cubicBezTo>
                <a:cubicBezTo>
                  <a:pt x="2014484" y="229333"/>
                  <a:pt x="2045833" y="206436"/>
                  <a:pt x="2096429" y="189571"/>
                </a:cubicBezTo>
                <a:lnTo>
                  <a:pt x="2129882" y="178420"/>
                </a:lnTo>
                <a:cubicBezTo>
                  <a:pt x="2173445" y="134857"/>
                  <a:pt x="2127735" y="173918"/>
                  <a:pt x="2185639" y="144966"/>
                </a:cubicBezTo>
                <a:cubicBezTo>
                  <a:pt x="2197626" y="138973"/>
                  <a:pt x="2207105" y="128658"/>
                  <a:pt x="2219092" y="122664"/>
                </a:cubicBezTo>
                <a:cubicBezTo>
                  <a:pt x="2229606" y="117407"/>
                  <a:pt x="2242271" y="117221"/>
                  <a:pt x="2252546" y="111512"/>
                </a:cubicBezTo>
                <a:cubicBezTo>
                  <a:pt x="2275977" y="98495"/>
                  <a:pt x="2293449" y="73408"/>
                  <a:pt x="2319453" y="66907"/>
                </a:cubicBezTo>
                <a:cubicBezTo>
                  <a:pt x="2333091" y="63497"/>
                  <a:pt x="2412938" y="45959"/>
                  <a:pt x="2442117" y="33454"/>
                </a:cubicBezTo>
                <a:cubicBezTo>
                  <a:pt x="2457396" y="26906"/>
                  <a:pt x="2470684" y="15525"/>
                  <a:pt x="2486722" y="11151"/>
                </a:cubicBezTo>
                <a:cubicBezTo>
                  <a:pt x="2512079" y="4235"/>
                  <a:pt x="2538761" y="3717"/>
                  <a:pt x="2564780" y="0"/>
                </a:cubicBezTo>
                <a:cubicBezTo>
                  <a:pt x="2620536" y="3717"/>
                  <a:pt x="2676475" y="5301"/>
                  <a:pt x="2732048" y="11151"/>
                </a:cubicBezTo>
                <a:cubicBezTo>
                  <a:pt x="2747290" y="12755"/>
                  <a:pt x="2762648" y="16079"/>
                  <a:pt x="2776653" y="22303"/>
                </a:cubicBezTo>
                <a:cubicBezTo>
                  <a:pt x="2934642" y="92520"/>
                  <a:pt x="2761869" y="32243"/>
                  <a:pt x="2865863" y="66907"/>
                </a:cubicBezTo>
                <a:cubicBezTo>
                  <a:pt x="2933661" y="112106"/>
                  <a:pt x="2861624" y="69499"/>
                  <a:pt x="2943922" y="100361"/>
                </a:cubicBezTo>
                <a:cubicBezTo>
                  <a:pt x="3086325" y="153763"/>
                  <a:pt x="2905510" y="93202"/>
                  <a:pt x="3021980" y="144966"/>
                </a:cubicBezTo>
                <a:cubicBezTo>
                  <a:pt x="3043463" y="154514"/>
                  <a:pt x="3088887" y="167268"/>
                  <a:pt x="3088887" y="167268"/>
                </a:cubicBezTo>
                <a:cubicBezTo>
                  <a:pt x="3100038" y="174702"/>
                  <a:pt x="3110354" y="183577"/>
                  <a:pt x="3122341" y="189571"/>
                </a:cubicBezTo>
                <a:cubicBezTo>
                  <a:pt x="3132855" y="194828"/>
                  <a:pt x="3144493" y="197493"/>
                  <a:pt x="3155795" y="200722"/>
                </a:cubicBezTo>
                <a:cubicBezTo>
                  <a:pt x="3208371" y="215743"/>
                  <a:pt x="3215287" y="214000"/>
                  <a:pt x="3278458" y="223025"/>
                </a:cubicBezTo>
                <a:cubicBezTo>
                  <a:pt x="3360234" y="219308"/>
                  <a:pt x="3442391" y="220594"/>
                  <a:pt x="3523785" y="211873"/>
                </a:cubicBezTo>
                <a:cubicBezTo>
                  <a:pt x="3547160" y="209369"/>
                  <a:pt x="3590692" y="189571"/>
                  <a:pt x="3590692" y="189571"/>
                </a:cubicBezTo>
                <a:cubicBezTo>
                  <a:pt x="3601843" y="182137"/>
                  <a:pt x="3612159" y="173262"/>
                  <a:pt x="3624146" y="167268"/>
                </a:cubicBezTo>
                <a:cubicBezTo>
                  <a:pt x="3634660" y="162011"/>
                  <a:pt x="3647325" y="161825"/>
                  <a:pt x="3657600" y="156117"/>
                </a:cubicBezTo>
                <a:cubicBezTo>
                  <a:pt x="3681031" y="143100"/>
                  <a:pt x="3699078" y="119988"/>
                  <a:pt x="3724507" y="111512"/>
                </a:cubicBezTo>
                <a:cubicBezTo>
                  <a:pt x="3735658" y="107795"/>
                  <a:pt x="3747157" y="104991"/>
                  <a:pt x="3757961" y="100361"/>
                </a:cubicBezTo>
                <a:cubicBezTo>
                  <a:pt x="3773240" y="93813"/>
                  <a:pt x="3787001" y="83896"/>
                  <a:pt x="3802565" y="78059"/>
                </a:cubicBezTo>
                <a:cubicBezTo>
                  <a:pt x="3816915" y="72678"/>
                  <a:pt x="3832302" y="70624"/>
                  <a:pt x="3847170" y="66907"/>
                </a:cubicBezTo>
                <a:cubicBezTo>
                  <a:pt x="3921512" y="70624"/>
                  <a:pt x="3995998" y="72123"/>
                  <a:pt x="4070195" y="78059"/>
                </a:cubicBezTo>
                <a:cubicBezTo>
                  <a:pt x="4154292" y="84787"/>
                  <a:pt x="4098438" y="87472"/>
                  <a:pt x="4170556" y="111512"/>
                </a:cubicBezTo>
                <a:cubicBezTo>
                  <a:pt x="4188537" y="117506"/>
                  <a:pt x="4207727" y="118947"/>
                  <a:pt x="4226312" y="122664"/>
                </a:cubicBezTo>
                <a:cubicBezTo>
                  <a:pt x="4307819" y="177002"/>
                  <a:pt x="4205329" y="110673"/>
                  <a:pt x="4304370" y="167268"/>
                </a:cubicBezTo>
                <a:cubicBezTo>
                  <a:pt x="4333424" y="183870"/>
                  <a:pt x="4425082" y="254526"/>
                  <a:pt x="4427034" y="256478"/>
                </a:cubicBezTo>
                <a:lnTo>
                  <a:pt x="4549697" y="379142"/>
                </a:lnTo>
                <a:cubicBezTo>
                  <a:pt x="4560848" y="390293"/>
                  <a:pt x="4574403" y="399473"/>
                  <a:pt x="4583151" y="412595"/>
                </a:cubicBezTo>
                <a:cubicBezTo>
                  <a:pt x="4590585" y="423746"/>
                  <a:pt x="4596873" y="435753"/>
                  <a:pt x="4605453" y="446049"/>
                </a:cubicBezTo>
                <a:cubicBezTo>
                  <a:pt x="4615549" y="458164"/>
                  <a:pt x="4629741" y="466670"/>
                  <a:pt x="4638907" y="479503"/>
                </a:cubicBezTo>
                <a:cubicBezTo>
                  <a:pt x="4648569" y="493030"/>
                  <a:pt x="4651988" y="510276"/>
                  <a:pt x="4661209" y="524107"/>
                </a:cubicBezTo>
                <a:cubicBezTo>
                  <a:pt x="4667041" y="532855"/>
                  <a:pt x="4676944" y="538200"/>
                  <a:pt x="4683512" y="546410"/>
                </a:cubicBezTo>
                <a:cubicBezTo>
                  <a:pt x="4691884" y="556875"/>
                  <a:pt x="4697442" y="569399"/>
                  <a:pt x="4705814" y="579864"/>
                </a:cubicBezTo>
                <a:cubicBezTo>
                  <a:pt x="4712382" y="588074"/>
                  <a:pt x="4721275" y="594184"/>
                  <a:pt x="4728117" y="602166"/>
                </a:cubicBezTo>
                <a:cubicBezTo>
                  <a:pt x="4743607" y="620237"/>
                  <a:pt x="4757049" y="640010"/>
                  <a:pt x="4772722" y="657922"/>
                </a:cubicBezTo>
                <a:cubicBezTo>
                  <a:pt x="4783107" y="669790"/>
                  <a:pt x="4796079" y="679261"/>
                  <a:pt x="4806175" y="691376"/>
                </a:cubicBezTo>
                <a:cubicBezTo>
                  <a:pt x="4814755" y="701672"/>
                  <a:pt x="4819653" y="714743"/>
                  <a:pt x="4828478" y="724829"/>
                </a:cubicBezTo>
                <a:cubicBezTo>
                  <a:pt x="4845786" y="744609"/>
                  <a:pt x="4865649" y="762000"/>
                  <a:pt x="4884234" y="780585"/>
                </a:cubicBezTo>
                <a:lnTo>
                  <a:pt x="4939990" y="836342"/>
                </a:lnTo>
                <a:cubicBezTo>
                  <a:pt x="4954858" y="851210"/>
                  <a:pt x="4967100" y="869282"/>
                  <a:pt x="4984595" y="880946"/>
                </a:cubicBezTo>
                <a:cubicBezTo>
                  <a:pt x="4995746" y="888380"/>
                  <a:pt x="5007873" y="894527"/>
                  <a:pt x="5018048" y="903249"/>
                </a:cubicBezTo>
                <a:cubicBezTo>
                  <a:pt x="5034013" y="916933"/>
                  <a:pt x="5044822" y="936710"/>
                  <a:pt x="5062653" y="947854"/>
                </a:cubicBezTo>
                <a:cubicBezTo>
                  <a:pt x="5259035" y="1070592"/>
                  <a:pt x="5075361" y="952290"/>
                  <a:pt x="5196468" y="1037064"/>
                </a:cubicBezTo>
                <a:cubicBezTo>
                  <a:pt x="5218427" y="1052435"/>
                  <a:pt x="5244422" y="1062715"/>
                  <a:pt x="5263375" y="1081668"/>
                </a:cubicBezTo>
                <a:cubicBezTo>
                  <a:pt x="5278243" y="1096536"/>
                  <a:pt x="5291561" y="1113138"/>
                  <a:pt x="5307980" y="1126273"/>
                </a:cubicBezTo>
                <a:cubicBezTo>
                  <a:pt x="5328910" y="1143017"/>
                  <a:pt x="5355934" y="1151925"/>
                  <a:pt x="5374887" y="1170878"/>
                </a:cubicBezTo>
                <a:cubicBezTo>
                  <a:pt x="5428969" y="1224960"/>
                  <a:pt x="5401996" y="1203820"/>
                  <a:pt x="5452946" y="1237785"/>
                </a:cubicBezTo>
                <a:cubicBezTo>
                  <a:pt x="5469403" y="1262471"/>
                  <a:pt x="5482943" y="1287520"/>
                  <a:pt x="5508702" y="1304693"/>
                </a:cubicBezTo>
                <a:cubicBezTo>
                  <a:pt x="5518482" y="1311213"/>
                  <a:pt x="5531005" y="1312127"/>
                  <a:pt x="5542156" y="1315844"/>
                </a:cubicBezTo>
                <a:cubicBezTo>
                  <a:pt x="5621624" y="1395314"/>
                  <a:pt x="5531436" y="1309498"/>
                  <a:pt x="5609063" y="1371600"/>
                </a:cubicBezTo>
                <a:cubicBezTo>
                  <a:pt x="5617273" y="1378168"/>
                  <a:pt x="5623155" y="1387335"/>
                  <a:pt x="5631365" y="1393903"/>
                </a:cubicBezTo>
                <a:cubicBezTo>
                  <a:pt x="5650395" y="1409127"/>
                  <a:pt x="5687878" y="1430427"/>
                  <a:pt x="5709424" y="1438507"/>
                </a:cubicBezTo>
                <a:cubicBezTo>
                  <a:pt x="5723774" y="1443888"/>
                  <a:pt x="5739161" y="1445942"/>
                  <a:pt x="5754029" y="1449659"/>
                </a:cubicBezTo>
                <a:cubicBezTo>
                  <a:pt x="5815795" y="1490836"/>
                  <a:pt x="5758236" y="1459073"/>
                  <a:pt x="5854390" y="1483112"/>
                </a:cubicBezTo>
                <a:cubicBezTo>
                  <a:pt x="5877197" y="1488814"/>
                  <a:pt x="5921297" y="1505415"/>
                  <a:pt x="5921297" y="1505415"/>
                </a:cubicBezTo>
                <a:cubicBezTo>
                  <a:pt x="5936165" y="1520283"/>
                  <a:pt x="5945954" y="1543371"/>
                  <a:pt x="5965902" y="1550020"/>
                </a:cubicBezTo>
                <a:cubicBezTo>
                  <a:pt x="6004343" y="1562833"/>
                  <a:pt x="5991044" y="1552859"/>
                  <a:pt x="6010507" y="1572322"/>
                </a:cubicBezTo>
              </a:path>
            </a:pathLst>
          </a:custGeom>
          <a:noFill/>
          <a:ln w="38100" cap="flat" cmpd="sng" algn="ctr">
            <a:solidFill>
              <a:srgbClr val="0432FF"/>
            </a:solidFill>
            <a:prstDash val="lgDash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 rot="633968">
            <a:off x="4815677" y="1814794"/>
            <a:ext cx="32143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Probably over fitting…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62000" y="6172200"/>
            <a:ext cx="77292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* That describes the training data, but </a:t>
            </a:r>
            <a:r>
              <a:rPr lang="en-US" smtClean="0">
                <a:latin typeface="Arial" charset="0"/>
                <a:ea typeface="Arial" charset="0"/>
                <a:cs typeface="Arial" charset="0"/>
              </a:rPr>
              <a:t>will it generalize?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3992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8" grpId="0" animBg="1"/>
      <p:bldP spid="9" grpId="0" animBg="1"/>
      <p:bldP spid="10" grpId="0"/>
      <p:bldP spid="11" grpId="0"/>
      <p:bldP spid="7" grpId="0" animBg="1"/>
      <p:bldP spid="22" grpId="0"/>
      <p:bldP spid="2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 bwMode="auto">
          <a:xfrm>
            <a:off x="1728439" y="1650380"/>
            <a:ext cx="78059" cy="3746810"/>
          </a:xfrm>
          <a:custGeom>
            <a:avLst/>
            <a:gdLst>
              <a:gd name="connsiteX0" fmla="*/ 0 w 78059"/>
              <a:gd name="connsiteY0" fmla="*/ 0 h 3746810"/>
              <a:gd name="connsiteX1" fmla="*/ 11151 w 78059"/>
              <a:gd name="connsiteY1" fmla="*/ 122664 h 3746810"/>
              <a:gd name="connsiteX2" fmla="*/ 22302 w 78059"/>
              <a:gd name="connsiteY2" fmla="*/ 156118 h 3746810"/>
              <a:gd name="connsiteX3" fmla="*/ 55756 w 78059"/>
              <a:gd name="connsiteY3" fmla="*/ 568713 h 3746810"/>
              <a:gd name="connsiteX4" fmla="*/ 66907 w 78059"/>
              <a:gd name="connsiteY4" fmla="*/ 1862254 h 3746810"/>
              <a:gd name="connsiteX5" fmla="*/ 78059 w 78059"/>
              <a:gd name="connsiteY5" fmla="*/ 2364059 h 3746810"/>
              <a:gd name="connsiteX6" fmla="*/ 66907 w 78059"/>
              <a:gd name="connsiteY6" fmla="*/ 3468030 h 3746810"/>
              <a:gd name="connsiteX7" fmla="*/ 55756 w 78059"/>
              <a:gd name="connsiteY7" fmla="*/ 3546088 h 3746810"/>
              <a:gd name="connsiteX8" fmla="*/ 44605 w 78059"/>
              <a:gd name="connsiteY8" fmla="*/ 3635298 h 3746810"/>
              <a:gd name="connsiteX9" fmla="*/ 44605 w 78059"/>
              <a:gd name="connsiteY9" fmla="*/ 3746810 h 3746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8059" h="3746810">
                <a:moveTo>
                  <a:pt x="0" y="0"/>
                </a:moveTo>
                <a:cubicBezTo>
                  <a:pt x="3717" y="40888"/>
                  <a:pt x="5345" y="82020"/>
                  <a:pt x="11151" y="122664"/>
                </a:cubicBezTo>
                <a:cubicBezTo>
                  <a:pt x="12813" y="134300"/>
                  <a:pt x="20714" y="144471"/>
                  <a:pt x="22302" y="156118"/>
                </a:cubicBezTo>
                <a:cubicBezTo>
                  <a:pt x="45666" y="327450"/>
                  <a:pt x="46285" y="398226"/>
                  <a:pt x="55756" y="568713"/>
                </a:cubicBezTo>
                <a:cubicBezTo>
                  <a:pt x="59473" y="999893"/>
                  <a:pt x="61551" y="1431091"/>
                  <a:pt x="66907" y="1862254"/>
                </a:cubicBezTo>
                <a:cubicBezTo>
                  <a:pt x="68985" y="2029551"/>
                  <a:pt x="78059" y="2196749"/>
                  <a:pt x="78059" y="2364059"/>
                </a:cubicBezTo>
                <a:cubicBezTo>
                  <a:pt x="78059" y="2732068"/>
                  <a:pt x="73850" y="3100086"/>
                  <a:pt x="66907" y="3468030"/>
                </a:cubicBezTo>
                <a:cubicBezTo>
                  <a:pt x="66411" y="3494309"/>
                  <a:pt x="59230" y="3520035"/>
                  <a:pt x="55756" y="3546088"/>
                </a:cubicBezTo>
                <a:cubicBezTo>
                  <a:pt x="51795" y="3575793"/>
                  <a:pt x="46267" y="3605376"/>
                  <a:pt x="44605" y="3635298"/>
                </a:cubicBezTo>
                <a:cubicBezTo>
                  <a:pt x="42543" y="3672411"/>
                  <a:pt x="44605" y="3709639"/>
                  <a:pt x="44605" y="3746810"/>
                </a:cubicBezTo>
              </a:path>
            </a:pathLst>
          </a:custGeom>
          <a:noFill/>
          <a:ln w="38100" cap="flat" cmpd="sng" algn="ctr">
            <a:solidFill>
              <a:schemeClr val="bg2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5" name="Freeform 4"/>
          <p:cNvSpPr/>
          <p:nvPr/>
        </p:nvSpPr>
        <p:spPr bwMode="auto">
          <a:xfrm>
            <a:off x="1516566" y="5195921"/>
            <a:ext cx="6389649" cy="67455"/>
          </a:xfrm>
          <a:custGeom>
            <a:avLst/>
            <a:gdLst>
              <a:gd name="connsiteX0" fmla="*/ 0 w 6389649"/>
              <a:gd name="connsiteY0" fmla="*/ 11699 h 67455"/>
              <a:gd name="connsiteX1" fmla="*/ 1929161 w 6389649"/>
              <a:gd name="connsiteY1" fmla="*/ 11699 h 67455"/>
              <a:gd name="connsiteX2" fmla="*/ 5118410 w 6389649"/>
              <a:gd name="connsiteY2" fmla="*/ 67455 h 67455"/>
              <a:gd name="connsiteX3" fmla="*/ 5898995 w 6389649"/>
              <a:gd name="connsiteY3" fmla="*/ 45152 h 67455"/>
              <a:gd name="connsiteX4" fmla="*/ 6389649 w 6389649"/>
              <a:gd name="connsiteY4" fmla="*/ 34001 h 67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89649" h="67455">
                <a:moveTo>
                  <a:pt x="0" y="11699"/>
                </a:moveTo>
                <a:cubicBezTo>
                  <a:pt x="993861" y="-1916"/>
                  <a:pt x="805504" y="-5767"/>
                  <a:pt x="1929161" y="11699"/>
                </a:cubicBezTo>
                <a:lnTo>
                  <a:pt x="5118410" y="67455"/>
                </a:lnTo>
                <a:cubicBezTo>
                  <a:pt x="5455908" y="33703"/>
                  <a:pt x="5168459" y="59337"/>
                  <a:pt x="5898995" y="45152"/>
                </a:cubicBezTo>
                <a:cubicBezTo>
                  <a:pt x="6062558" y="41976"/>
                  <a:pt x="6226055" y="34001"/>
                  <a:pt x="6389649" y="34001"/>
                </a:cubicBezTo>
              </a:path>
            </a:pathLst>
          </a:custGeom>
          <a:noFill/>
          <a:ln w="38100" cap="flat" cmpd="sng" algn="ctr">
            <a:solidFill>
              <a:schemeClr val="bg2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6" name="Freeform 5"/>
          <p:cNvSpPr/>
          <p:nvPr/>
        </p:nvSpPr>
        <p:spPr bwMode="auto">
          <a:xfrm>
            <a:off x="1583473" y="1494263"/>
            <a:ext cx="412595" cy="234176"/>
          </a:xfrm>
          <a:custGeom>
            <a:avLst/>
            <a:gdLst>
              <a:gd name="connsiteX0" fmla="*/ 0 w 412595"/>
              <a:gd name="connsiteY0" fmla="*/ 234176 h 234176"/>
              <a:gd name="connsiteX1" fmla="*/ 44605 w 412595"/>
              <a:gd name="connsiteY1" fmla="*/ 122664 h 234176"/>
              <a:gd name="connsiteX2" fmla="*/ 66907 w 412595"/>
              <a:gd name="connsiteY2" fmla="*/ 78059 h 234176"/>
              <a:gd name="connsiteX3" fmla="*/ 122664 w 412595"/>
              <a:gd name="connsiteY3" fmla="*/ 11152 h 234176"/>
              <a:gd name="connsiteX4" fmla="*/ 156117 w 412595"/>
              <a:gd name="connsiteY4" fmla="*/ 0 h 234176"/>
              <a:gd name="connsiteX5" fmla="*/ 245327 w 412595"/>
              <a:gd name="connsiteY5" fmla="*/ 44605 h 234176"/>
              <a:gd name="connsiteX6" fmla="*/ 289932 w 412595"/>
              <a:gd name="connsiteY6" fmla="*/ 89210 h 234176"/>
              <a:gd name="connsiteX7" fmla="*/ 379142 w 412595"/>
              <a:gd name="connsiteY7" fmla="*/ 144966 h 234176"/>
              <a:gd name="connsiteX8" fmla="*/ 412595 w 412595"/>
              <a:gd name="connsiteY8" fmla="*/ 189571 h 234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2595" h="234176">
                <a:moveTo>
                  <a:pt x="0" y="234176"/>
                </a:moveTo>
                <a:cubicBezTo>
                  <a:pt x="16976" y="149294"/>
                  <a:pt x="-401" y="203675"/>
                  <a:pt x="44605" y="122664"/>
                </a:cubicBezTo>
                <a:cubicBezTo>
                  <a:pt x="52678" y="108133"/>
                  <a:pt x="58660" y="92492"/>
                  <a:pt x="66907" y="78059"/>
                </a:cubicBezTo>
                <a:cubicBezTo>
                  <a:pt x="79566" y="55905"/>
                  <a:pt x="101374" y="25346"/>
                  <a:pt x="122664" y="11152"/>
                </a:cubicBezTo>
                <a:cubicBezTo>
                  <a:pt x="132444" y="4632"/>
                  <a:pt x="144966" y="3717"/>
                  <a:pt x="156117" y="0"/>
                </a:cubicBezTo>
                <a:cubicBezTo>
                  <a:pt x="193129" y="14805"/>
                  <a:pt x="216099" y="19552"/>
                  <a:pt x="245327" y="44605"/>
                </a:cubicBezTo>
                <a:cubicBezTo>
                  <a:pt x="261292" y="58289"/>
                  <a:pt x="274108" y="75364"/>
                  <a:pt x="289932" y="89210"/>
                </a:cubicBezTo>
                <a:cubicBezTo>
                  <a:pt x="328536" y="122988"/>
                  <a:pt x="335176" y="122983"/>
                  <a:pt x="379142" y="144966"/>
                </a:cubicBezTo>
                <a:cubicBezTo>
                  <a:pt x="404360" y="182794"/>
                  <a:pt x="391967" y="168943"/>
                  <a:pt x="412595" y="189571"/>
                </a:cubicBezTo>
              </a:path>
            </a:pathLst>
          </a:custGeom>
          <a:noFill/>
          <a:ln w="38100" cap="flat" cmpd="sng" algn="ctr">
            <a:solidFill>
              <a:schemeClr val="bg2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7" name="Freeform 6"/>
          <p:cNvSpPr/>
          <p:nvPr/>
        </p:nvSpPr>
        <p:spPr bwMode="auto">
          <a:xfrm>
            <a:off x="7861610" y="5118410"/>
            <a:ext cx="312234" cy="379141"/>
          </a:xfrm>
          <a:custGeom>
            <a:avLst/>
            <a:gdLst>
              <a:gd name="connsiteX0" fmla="*/ 0 w 312234"/>
              <a:gd name="connsiteY0" fmla="*/ 0 h 379141"/>
              <a:gd name="connsiteX1" fmla="*/ 78058 w 312234"/>
              <a:gd name="connsiteY1" fmla="*/ 11151 h 379141"/>
              <a:gd name="connsiteX2" fmla="*/ 111512 w 312234"/>
              <a:gd name="connsiteY2" fmla="*/ 33453 h 379141"/>
              <a:gd name="connsiteX3" fmla="*/ 167268 w 312234"/>
              <a:gd name="connsiteY3" fmla="*/ 55756 h 379141"/>
              <a:gd name="connsiteX4" fmla="*/ 200722 w 312234"/>
              <a:gd name="connsiteY4" fmla="*/ 78058 h 379141"/>
              <a:gd name="connsiteX5" fmla="*/ 245327 w 312234"/>
              <a:gd name="connsiteY5" fmla="*/ 100361 h 379141"/>
              <a:gd name="connsiteX6" fmla="*/ 312234 w 312234"/>
              <a:gd name="connsiteY6" fmla="*/ 156117 h 379141"/>
              <a:gd name="connsiteX7" fmla="*/ 122663 w 312234"/>
              <a:gd name="connsiteY7" fmla="*/ 301083 h 379141"/>
              <a:gd name="connsiteX8" fmla="*/ 44605 w 312234"/>
              <a:gd name="connsiteY8" fmla="*/ 379141 h 379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2234" h="379141">
                <a:moveTo>
                  <a:pt x="0" y="0"/>
                </a:moveTo>
                <a:cubicBezTo>
                  <a:pt x="26019" y="3717"/>
                  <a:pt x="52883" y="3599"/>
                  <a:pt x="78058" y="11151"/>
                </a:cubicBezTo>
                <a:cubicBezTo>
                  <a:pt x="90895" y="15002"/>
                  <a:pt x="99525" y="27459"/>
                  <a:pt x="111512" y="33453"/>
                </a:cubicBezTo>
                <a:cubicBezTo>
                  <a:pt x="129416" y="42405"/>
                  <a:pt x="149364" y="46804"/>
                  <a:pt x="167268" y="55756"/>
                </a:cubicBezTo>
                <a:cubicBezTo>
                  <a:pt x="179255" y="61750"/>
                  <a:pt x="189086" y="71409"/>
                  <a:pt x="200722" y="78058"/>
                </a:cubicBezTo>
                <a:cubicBezTo>
                  <a:pt x="215155" y="86305"/>
                  <a:pt x="231230" y="91551"/>
                  <a:pt x="245327" y="100361"/>
                </a:cubicBezTo>
                <a:cubicBezTo>
                  <a:pt x="280671" y="122451"/>
                  <a:pt x="286786" y="130669"/>
                  <a:pt x="312234" y="156117"/>
                </a:cubicBezTo>
                <a:cubicBezTo>
                  <a:pt x="249044" y="204439"/>
                  <a:pt x="184230" y="250710"/>
                  <a:pt x="122663" y="301083"/>
                </a:cubicBezTo>
                <a:lnTo>
                  <a:pt x="44605" y="379141"/>
                </a:lnTo>
              </a:path>
            </a:pathLst>
          </a:custGeom>
          <a:noFill/>
          <a:ln w="38100" cap="flat" cmpd="sng" algn="ctr">
            <a:solidFill>
              <a:schemeClr val="bg2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343400" y="5334000"/>
            <a:ext cx="8722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halkboard" charset="0"/>
                <a:ea typeface="Chalkboard" charset="0"/>
                <a:cs typeface="Chalkboard" charset="0"/>
              </a:rPr>
              <a:t>value</a:t>
            </a:r>
            <a:endParaRPr lang="en-US" dirty="0">
              <a:latin typeface="Chalkboard" charset="0"/>
              <a:ea typeface="Chalkboard" charset="0"/>
              <a:cs typeface="Chalkboard" charset="0"/>
            </a:endParaRPr>
          </a:p>
        </p:txBody>
      </p:sp>
      <p:sp>
        <p:nvSpPr>
          <p:cNvPr id="9" name="TextBox 8"/>
          <p:cNvSpPr txBox="1"/>
          <p:nvPr/>
        </p:nvSpPr>
        <p:spPr>
          <a:xfrm rot="16200000">
            <a:off x="555792" y="3100880"/>
            <a:ext cx="16360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halkboard" charset="0"/>
                <a:ea typeface="Chalkboard" charset="0"/>
                <a:cs typeface="Chalkboard" charset="0"/>
              </a:rPr>
              <a:t>probability</a:t>
            </a:r>
            <a:endParaRPr lang="en-US" dirty="0">
              <a:latin typeface="Chalkboard" charset="0"/>
              <a:ea typeface="Chalkboard" charset="0"/>
              <a:cs typeface="Chalkboard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2386361" y="2971800"/>
            <a:ext cx="5452955" cy="2302727"/>
            <a:chOff x="2386361" y="3668751"/>
            <a:chExt cx="5452955" cy="1605776"/>
          </a:xfrm>
          <a:solidFill>
            <a:srgbClr val="F2D4FF"/>
          </a:solidFill>
        </p:grpSpPr>
        <p:sp>
          <p:nvSpPr>
            <p:cNvPr id="11" name="Freeform 10"/>
            <p:cNvSpPr/>
            <p:nvPr/>
          </p:nvSpPr>
          <p:spPr bwMode="auto">
            <a:xfrm>
              <a:off x="2386361" y="4861932"/>
              <a:ext cx="490699" cy="334536"/>
            </a:xfrm>
            <a:custGeom>
              <a:avLst/>
              <a:gdLst>
                <a:gd name="connsiteX0" fmla="*/ 0 w 490699"/>
                <a:gd name="connsiteY0" fmla="*/ 334536 h 334536"/>
                <a:gd name="connsiteX1" fmla="*/ 11151 w 490699"/>
                <a:gd name="connsiteY1" fmla="*/ 44605 h 334536"/>
                <a:gd name="connsiteX2" fmla="*/ 44605 w 490699"/>
                <a:gd name="connsiteY2" fmla="*/ 33453 h 334536"/>
                <a:gd name="connsiteX3" fmla="*/ 211873 w 490699"/>
                <a:gd name="connsiteY3" fmla="*/ 22302 h 334536"/>
                <a:gd name="connsiteX4" fmla="*/ 345688 w 490699"/>
                <a:gd name="connsiteY4" fmla="*/ 0 h 334536"/>
                <a:gd name="connsiteX5" fmla="*/ 446049 w 490699"/>
                <a:gd name="connsiteY5" fmla="*/ 11151 h 334536"/>
                <a:gd name="connsiteX6" fmla="*/ 457200 w 490699"/>
                <a:gd name="connsiteY6" fmla="*/ 66907 h 334536"/>
                <a:gd name="connsiteX7" fmla="*/ 468351 w 490699"/>
                <a:gd name="connsiteY7" fmla="*/ 133814 h 334536"/>
                <a:gd name="connsiteX8" fmla="*/ 479502 w 490699"/>
                <a:gd name="connsiteY8" fmla="*/ 178419 h 334536"/>
                <a:gd name="connsiteX9" fmla="*/ 490654 w 490699"/>
                <a:gd name="connsiteY9" fmla="*/ 301083 h 334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90699" h="334536">
                  <a:moveTo>
                    <a:pt x="0" y="334536"/>
                  </a:moveTo>
                  <a:cubicBezTo>
                    <a:pt x="3717" y="237892"/>
                    <a:pt x="-3023" y="140276"/>
                    <a:pt x="11151" y="44605"/>
                  </a:cubicBezTo>
                  <a:cubicBezTo>
                    <a:pt x="12874" y="32977"/>
                    <a:pt x="32922" y="34751"/>
                    <a:pt x="44605" y="33453"/>
                  </a:cubicBezTo>
                  <a:cubicBezTo>
                    <a:pt x="100143" y="27282"/>
                    <a:pt x="156117" y="26019"/>
                    <a:pt x="211873" y="22302"/>
                  </a:cubicBezTo>
                  <a:cubicBezTo>
                    <a:pt x="258851" y="10558"/>
                    <a:pt x="293479" y="0"/>
                    <a:pt x="345688" y="0"/>
                  </a:cubicBezTo>
                  <a:cubicBezTo>
                    <a:pt x="379348" y="0"/>
                    <a:pt x="412595" y="7434"/>
                    <a:pt x="446049" y="11151"/>
                  </a:cubicBezTo>
                  <a:cubicBezTo>
                    <a:pt x="449766" y="29736"/>
                    <a:pt x="453810" y="48259"/>
                    <a:pt x="457200" y="66907"/>
                  </a:cubicBezTo>
                  <a:cubicBezTo>
                    <a:pt x="461245" y="89152"/>
                    <a:pt x="463917" y="111643"/>
                    <a:pt x="468351" y="133814"/>
                  </a:cubicBezTo>
                  <a:cubicBezTo>
                    <a:pt x="471357" y="148842"/>
                    <a:pt x="476982" y="163302"/>
                    <a:pt x="479502" y="178419"/>
                  </a:cubicBezTo>
                  <a:cubicBezTo>
                    <a:pt x="492037" y="253629"/>
                    <a:pt x="490654" y="246988"/>
                    <a:pt x="490654" y="301083"/>
                  </a:cubicBezTo>
                </a:path>
              </a:pathLst>
            </a:cu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2" name="Freeform 11"/>
            <p:cNvSpPr/>
            <p:nvPr/>
          </p:nvSpPr>
          <p:spPr bwMode="auto">
            <a:xfrm>
              <a:off x="2932771" y="4415442"/>
              <a:ext cx="524122" cy="792178"/>
            </a:xfrm>
            <a:custGeom>
              <a:avLst/>
              <a:gdLst>
                <a:gd name="connsiteX0" fmla="*/ 0 w 524122"/>
                <a:gd name="connsiteY0" fmla="*/ 792178 h 792178"/>
                <a:gd name="connsiteX1" fmla="*/ 11151 w 524122"/>
                <a:gd name="connsiteY1" fmla="*/ 680665 h 792178"/>
                <a:gd name="connsiteX2" fmla="*/ 33453 w 524122"/>
                <a:gd name="connsiteY2" fmla="*/ 602607 h 792178"/>
                <a:gd name="connsiteX3" fmla="*/ 78058 w 524122"/>
                <a:gd name="connsiteY3" fmla="*/ 323826 h 792178"/>
                <a:gd name="connsiteX4" fmla="*/ 55756 w 524122"/>
                <a:gd name="connsiteY4" fmla="*/ 45046 h 792178"/>
                <a:gd name="connsiteX5" fmla="*/ 144966 w 524122"/>
                <a:gd name="connsiteY5" fmla="*/ 441 h 792178"/>
                <a:gd name="connsiteX6" fmla="*/ 457200 w 524122"/>
                <a:gd name="connsiteY6" fmla="*/ 11592 h 792178"/>
                <a:gd name="connsiteX7" fmla="*/ 468351 w 524122"/>
                <a:gd name="connsiteY7" fmla="*/ 78499 h 792178"/>
                <a:gd name="connsiteX8" fmla="*/ 479502 w 524122"/>
                <a:gd name="connsiteY8" fmla="*/ 156558 h 792178"/>
                <a:gd name="connsiteX9" fmla="*/ 490653 w 524122"/>
                <a:gd name="connsiteY9" fmla="*/ 201163 h 792178"/>
                <a:gd name="connsiteX10" fmla="*/ 501805 w 524122"/>
                <a:gd name="connsiteY10" fmla="*/ 279221 h 792178"/>
                <a:gd name="connsiteX11" fmla="*/ 512956 w 524122"/>
                <a:gd name="connsiteY11" fmla="*/ 680665 h 792178"/>
                <a:gd name="connsiteX12" fmla="*/ 524107 w 524122"/>
                <a:gd name="connsiteY12" fmla="*/ 736421 h 792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4122" h="792178">
                  <a:moveTo>
                    <a:pt x="0" y="792178"/>
                  </a:moveTo>
                  <a:cubicBezTo>
                    <a:pt x="3717" y="755007"/>
                    <a:pt x="5868" y="717646"/>
                    <a:pt x="11151" y="680665"/>
                  </a:cubicBezTo>
                  <a:cubicBezTo>
                    <a:pt x="14652" y="656160"/>
                    <a:pt x="25509" y="626438"/>
                    <a:pt x="33453" y="602607"/>
                  </a:cubicBezTo>
                  <a:cubicBezTo>
                    <a:pt x="48321" y="509680"/>
                    <a:pt x="71798" y="417727"/>
                    <a:pt x="78058" y="323826"/>
                  </a:cubicBezTo>
                  <a:cubicBezTo>
                    <a:pt x="87131" y="187728"/>
                    <a:pt x="76114" y="146836"/>
                    <a:pt x="55756" y="45046"/>
                  </a:cubicBezTo>
                  <a:cubicBezTo>
                    <a:pt x="73308" y="-7613"/>
                    <a:pt x="59542" y="441"/>
                    <a:pt x="144966" y="441"/>
                  </a:cubicBezTo>
                  <a:cubicBezTo>
                    <a:pt x="249110" y="441"/>
                    <a:pt x="353122" y="7875"/>
                    <a:pt x="457200" y="11592"/>
                  </a:cubicBezTo>
                  <a:cubicBezTo>
                    <a:pt x="460917" y="33894"/>
                    <a:pt x="464913" y="56152"/>
                    <a:pt x="468351" y="78499"/>
                  </a:cubicBezTo>
                  <a:cubicBezTo>
                    <a:pt x="472348" y="104477"/>
                    <a:pt x="474800" y="130698"/>
                    <a:pt x="479502" y="156558"/>
                  </a:cubicBezTo>
                  <a:cubicBezTo>
                    <a:pt x="482244" y="171637"/>
                    <a:pt x="487911" y="186084"/>
                    <a:pt x="490653" y="201163"/>
                  </a:cubicBezTo>
                  <a:cubicBezTo>
                    <a:pt x="495355" y="227023"/>
                    <a:pt x="498088" y="253202"/>
                    <a:pt x="501805" y="279221"/>
                  </a:cubicBezTo>
                  <a:cubicBezTo>
                    <a:pt x="505522" y="413036"/>
                    <a:pt x="506271" y="546966"/>
                    <a:pt x="512956" y="680665"/>
                  </a:cubicBezTo>
                  <a:cubicBezTo>
                    <a:pt x="525008" y="921720"/>
                    <a:pt x="524107" y="663174"/>
                    <a:pt x="524107" y="736421"/>
                  </a:cubicBezTo>
                </a:path>
              </a:pathLst>
            </a:cu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3" name="Freeform 12"/>
            <p:cNvSpPr/>
            <p:nvPr/>
          </p:nvSpPr>
          <p:spPr bwMode="auto">
            <a:xfrm>
              <a:off x="3490332" y="3828306"/>
              <a:ext cx="676034" cy="1379314"/>
            </a:xfrm>
            <a:custGeom>
              <a:avLst/>
              <a:gdLst>
                <a:gd name="connsiteX0" fmla="*/ 0 w 676034"/>
                <a:gd name="connsiteY0" fmla="*/ 1379314 h 1379314"/>
                <a:gd name="connsiteX1" fmla="*/ 33453 w 676034"/>
                <a:gd name="connsiteY1" fmla="*/ 732543 h 1379314"/>
                <a:gd name="connsiteX2" fmla="*/ 44605 w 676034"/>
                <a:gd name="connsiteY2" fmla="*/ 643333 h 1379314"/>
                <a:gd name="connsiteX3" fmla="*/ 55756 w 676034"/>
                <a:gd name="connsiteY3" fmla="*/ 464914 h 1379314"/>
                <a:gd name="connsiteX4" fmla="*/ 66907 w 676034"/>
                <a:gd name="connsiteY4" fmla="*/ 342250 h 1379314"/>
                <a:gd name="connsiteX5" fmla="*/ 89209 w 676034"/>
                <a:gd name="connsiteY5" fmla="*/ 41167 h 1379314"/>
                <a:gd name="connsiteX6" fmla="*/ 624468 w 676034"/>
                <a:gd name="connsiteY6" fmla="*/ 52318 h 1379314"/>
                <a:gd name="connsiteX7" fmla="*/ 635619 w 676034"/>
                <a:gd name="connsiteY7" fmla="*/ 487216 h 1379314"/>
                <a:gd name="connsiteX8" fmla="*/ 646770 w 676034"/>
                <a:gd name="connsiteY8" fmla="*/ 598728 h 1379314"/>
                <a:gd name="connsiteX9" fmla="*/ 646770 w 676034"/>
                <a:gd name="connsiteY9" fmla="*/ 1312406 h 1379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76034" h="1379314">
                  <a:moveTo>
                    <a:pt x="0" y="1379314"/>
                  </a:moveTo>
                  <a:cubicBezTo>
                    <a:pt x="11151" y="1163724"/>
                    <a:pt x="20393" y="948026"/>
                    <a:pt x="33453" y="732543"/>
                  </a:cubicBezTo>
                  <a:cubicBezTo>
                    <a:pt x="35266" y="702630"/>
                    <a:pt x="42116" y="673198"/>
                    <a:pt x="44605" y="643333"/>
                  </a:cubicBezTo>
                  <a:cubicBezTo>
                    <a:pt x="49554" y="583950"/>
                    <a:pt x="51354" y="524340"/>
                    <a:pt x="55756" y="464914"/>
                  </a:cubicBezTo>
                  <a:cubicBezTo>
                    <a:pt x="58789" y="423970"/>
                    <a:pt x="63758" y="383186"/>
                    <a:pt x="66907" y="342250"/>
                  </a:cubicBezTo>
                  <a:cubicBezTo>
                    <a:pt x="109292" y="-208766"/>
                    <a:pt x="50784" y="502277"/>
                    <a:pt x="89209" y="41167"/>
                  </a:cubicBezTo>
                  <a:cubicBezTo>
                    <a:pt x="267629" y="44884"/>
                    <a:pt x="486223" y="-60535"/>
                    <a:pt x="624468" y="52318"/>
                  </a:cubicBezTo>
                  <a:cubicBezTo>
                    <a:pt x="736804" y="144021"/>
                    <a:pt x="629705" y="342323"/>
                    <a:pt x="635619" y="487216"/>
                  </a:cubicBezTo>
                  <a:cubicBezTo>
                    <a:pt x="637142" y="524541"/>
                    <a:pt x="646265" y="561375"/>
                    <a:pt x="646770" y="598728"/>
                  </a:cubicBezTo>
                  <a:cubicBezTo>
                    <a:pt x="649984" y="836599"/>
                    <a:pt x="646770" y="1074513"/>
                    <a:pt x="646770" y="1312406"/>
                  </a:cubicBezTo>
                </a:path>
              </a:pathLst>
            </a:cu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4" name="Freeform 13"/>
            <p:cNvSpPr/>
            <p:nvPr/>
          </p:nvSpPr>
          <p:spPr bwMode="auto">
            <a:xfrm>
              <a:off x="4148254" y="3668751"/>
              <a:ext cx="725370" cy="1505415"/>
            </a:xfrm>
            <a:custGeom>
              <a:avLst/>
              <a:gdLst>
                <a:gd name="connsiteX0" fmla="*/ 0 w 725370"/>
                <a:gd name="connsiteY0" fmla="*/ 1505415 h 1505415"/>
                <a:gd name="connsiteX1" fmla="*/ 33453 w 725370"/>
                <a:gd name="connsiteY1" fmla="*/ 1025912 h 1505415"/>
                <a:gd name="connsiteX2" fmla="*/ 44605 w 725370"/>
                <a:gd name="connsiteY2" fmla="*/ 936703 h 1505415"/>
                <a:gd name="connsiteX3" fmla="*/ 66907 w 725370"/>
                <a:gd name="connsiteY3" fmla="*/ 836342 h 1505415"/>
                <a:gd name="connsiteX4" fmla="*/ 78058 w 725370"/>
                <a:gd name="connsiteY4" fmla="*/ 735981 h 1505415"/>
                <a:gd name="connsiteX5" fmla="*/ 89209 w 725370"/>
                <a:gd name="connsiteY5" fmla="*/ 200722 h 1505415"/>
                <a:gd name="connsiteX6" fmla="*/ 111512 w 725370"/>
                <a:gd name="connsiteY6" fmla="*/ 0 h 1505415"/>
                <a:gd name="connsiteX7" fmla="*/ 289931 w 725370"/>
                <a:gd name="connsiteY7" fmla="*/ 11151 h 1505415"/>
                <a:gd name="connsiteX8" fmla="*/ 390292 w 725370"/>
                <a:gd name="connsiteY8" fmla="*/ 22303 h 1505415"/>
                <a:gd name="connsiteX9" fmla="*/ 479502 w 725370"/>
                <a:gd name="connsiteY9" fmla="*/ 33454 h 1505415"/>
                <a:gd name="connsiteX10" fmla="*/ 680224 w 725370"/>
                <a:gd name="connsiteY10" fmla="*/ 44605 h 1505415"/>
                <a:gd name="connsiteX11" fmla="*/ 713678 w 725370"/>
                <a:gd name="connsiteY11" fmla="*/ 200722 h 1505415"/>
                <a:gd name="connsiteX12" fmla="*/ 724829 w 725370"/>
                <a:gd name="connsiteY12" fmla="*/ 1494264 h 1505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25370" h="1505415">
                  <a:moveTo>
                    <a:pt x="0" y="1505415"/>
                  </a:moveTo>
                  <a:cubicBezTo>
                    <a:pt x="29150" y="1213913"/>
                    <a:pt x="-10093" y="1621040"/>
                    <a:pt x="33453" y="1025912"/>
                  </a:cubicBezTo>
                  <a:cubicBezTo>
                    <a:pt x="35640" y="996024"/>
                    <a:pt x="39678" y="966263"/>
                    <a:pt x="44605" y="936703"/>
                  </a:cubicBezTo>
                  <a:cubicBezTo>
                    <a:pt x="68947" y="790658"/>
                    <a:pt x="42123" y="1009836"/>
                    <a:pt x="66907" y="836342"/>
                  </a:cubicBezTo>
                  <a:cubicBezTo>
                    <a:pt x="71667" y="803021"/>
                    <a:pt x="74341" y="769435"/>
                    <a:pt x="78058" y="735981"/>
                  </a:cubicBezTo>
                  <a:cubicBezTo>
                    <a:pt x="81775" y="557561"/>
                    <a:pt x="89209" y="379180"/>
                    <a:pt x="89209" y="200722"/>
                  </a:cubicBezTo>
                  <a:cubicBezTo>
                    <a:pt x="89209" y="-4530"/>
                    <a:pt x="15808" y="31900"/>
                    <a:pt x="111512" y="0"/>
                  </a:cubicBezTo>
                  <a:lnTo>
                    <a:pt x="289931" y="11151"/>
                  </a:lnTo>
                  <a:cubicBezTo>
                    <a:pt x="323483" y="13835"/>
                    <a:pt x="356863" y="18370"/>
                    <a:pt x="390292" y="22303"/>
                  </a:cubicBezTo>
                  <a:cubicBezTo>
                    <a:pt x="420055" y="25805"/>
                    <a:pt x="449622" y="31156"/>
                    <a:pt x="479502" y="33454"/>
                  </a:cubicBezTo>
                  <a:cubicBezTo>
                    <a:pt x="546315" y="38593"/>
                    <a:pt x="613317" y="40888"/>
                    <a:pt x="680224" y="44605"/>
                  </a:cubicBezTo>
                  <a:cubicBezTo>
                    <a:pt x="712003" y="139942"/>
                    <a:pt x="699610" y="88185"/>
                    <a:pt x="713678" y="200722"/>
                  </a:cubicBezTo>
                  <a:cubicBezTo>
                    <a:pt x="729096" y="1033307"/>
                    <a:pt x="724829" y="602132"/>
                    <a:pt x="724829" y="1494264"/>
                  </a:cubicBezTo>
                </a:path>
              </a:pathLst>
            </a:cu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5" name="Freeform 14"/>
            <p:cNvSpPr/>
            <p:nvPr/>
          </p:nvSpPr>
          <p:spPr bwMode="auto">
            <a:xfrm>
              <a:off x="4917688" y="3832252"/>
              <a:ext cx="612581" cy="1386519"/>
            </a:xfrm>
            <a:custGeom>
              <a:avLst/>
              <a:gdLst>
                <a:gd name="connsiteX0" fmla="*/ 0 w 612581"/>
                <a:gd name="connsiteY0" fmla="*/ 1386519 h 1386519"/>
                <a:gd name="connsiteX1" fmla="*/ 22302 w 612581"/>
                <a:gd name="connsiteY1" fmla="*/ 1297309 h 1386519"/>
                <a:gd name="connsiteX2" fmla="*/ 44605 w 612581"/>
                <a:gd name="connsiteY2" fmla="*/ 1152343 h 1386519"/>
                <a:gd name="connsiteX3" fmla="*/ 33453 w 612581"/>
                <a:gd name="connsiteY3" fmla="*/ 873563 h 1386519"/>
                <a:gd name="connsiteX4" fmla="*/ 11151 w 612581"/>
                <a:gd name="connsiteY4" fmla="*/ 706294 h 1386519"/>
                <a:gd name="connsiteX5" fmla="*/ 33453 w 612581"/>
                <a:gd name="connsiteY5" fmla="*/ 26070 h 1386519"/>
                <a:gd name="connsiteX6" fmla="*/ 189571 w 612581"/>
                <a:gd name="connsiteY6" fmla="*/ 14919 h 1386519"/>
                <a:gd name="connsiteX7" fmla="*/ 557561 w 612581"/>
                <a:gd name="connsiteY7" fmla="*/ 37221 h 1386519"/>
                <a:gd name="connsiteX8" fmla="*/ 579863 w 612581"/>
                <a:gd name="connsiteY8" fmla="*/ 1341914 h 1386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2581" h="1386519">
                  <a:moveTo>
                    <a:pt x="0" y="1386519"/>
                  </a:moveTo>
                  <a:cubicBezTo>
                    <a:pt x="7434" y="1356782"/>
                    <a:pt x="17967" y="1327653"/>
                    <a:pt x="22302" y="1297309"/>
                  </a:cubicBezTo>
                  <a:cubicBezTo>
                    <a:pt x="36650" y="1196867"/>
                    <a:pt x="29132" y="1245176"/>
                    <a:pt x="44605" y="1152343"/>
                  </a:cubicBezTo>
                  <a:cubicBezTo>
                    <a:pt x="40888" y="1059416"/>
                    <a:pt x="39079" y="966394"/>
                    <a:pt x="33453" y="873563"/>
                  </a:cubicBezTo>
                  <a:cubicBezTo>
                    <a:pt x="31936" y="848532"/>
                    <a:pt x="15231" y="734856"/>
                    <a:pt x="11151" y="706294"/>
                  </a:cubicBezTo>
                  <a:cubicBezTo>
                    <a:pt x="18585" y="479553"/>
                    <a:pt x="-23235" y="245736"/>
                    <a:pt x="33453" y="26070"/>
                  </a:cubicBezTo>
                  <a:cubicBezTo>
                    <a:pt x="46490" y="-24447"/>
                    <a:pt x="137411" y="13809"/>
                    <a:pt x="189571" y="14919"/>
                  </a:cubicBezTo>
                  <a:cubicBezTo>
                    <a:pt x="312432" y="17533"/>
                    <a:pt x="434898" y="29787"/>
                    <a:pt x="557561" y="37221"/>
                  </a:cubicBezTo>
                  <a:cubicBezTo>
                    <a:pt x="666634" y="473523"/>
                    <a:pt x="579863" y="739635"/>
                    <a:pt x="579863" y="1341914"/>
                  </a:cubicBezTo>
                </a:path>
              </a:pathLst>
            </a:cu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6" name="Freeform 15"/>
            <p:cNvSpPr/>
            <p:nvPr/>
          </p:nvSpPr>
          <p:spPr bwMode="auto">
            <a:xfrm>
              <a:off x="5507713" y="3690373"/>
              <a:ext cx="692365" cy="1561851"/>
            </a:xfrm>
            <a:custGeom>
              <a:avLst/>
              <a:gdLst>
                <a:gd name="connsiteX0" fmla="*/ 45594 w 692365"/>
                <a:gd name="connsiteY0" fmla="*/ 1561851 h 1561851"/>
                <a:gd name="connsiteX1" fmla="*/ 989 w 692365"/>
                <a:gd name="connsiteY1" fmla="*/ 1550700 h 1561851"/>
                <a:gd name="connsiteX2" fmla="*/ 23292 w 692365"/>
                <a:gd name="connsiteY2" fmla="*/ 1528398 h 1561851"/>
                <a:gd name="connsiteX3" fmla="*/ 45594 w 692365"/>
                <a:gd name="connsiteY3" fmla="*/ 1494944 h 1561851"/>
                <a:gd name="connsiteX4" fmla="*/ 90199 w 692365"/>
                <a:gd name="connsiteY4" fmla="*/ 1338827 h 1561851"/>
                <a:gd name="connsiteX5" fmla="*/ 79048 w 692365"/>
                <a:gd name="connsiteY5" fmla="*/ 1160407 h 1561851"/>
                <a:gd name="connsiteX6" fmla="*/ 56746 w 692365"/>
                <a:gd name="connsiteY6" fmla="*/ 1048895 h 1561851"/>
                <a:gd name="connsiteX7" fmla="*/ 45594 w 692365"/>
                <a:gd name="connsiteY7" fmla="*/ 970837 h 1561851"/>
                <a:gd name="connsiteX8" fmla="*/ 112502 w 692365"/>
                <a:gd name="connsiteY8" fmla="*/ 268310 h 1561851"/>
                <a:gd name="connsiteX9" fmla="*/ 145955 w 692365"/>
                <a:gd name="connsiteY9" fmla="*/ 112193 h 1561851"/>
                <a:gd name="connsiteX10" fmla="*/ 134804 w 692365"/>
                <a:gd name="connsiteY10" fmla="*/ 11832 h 1561851"/>
                <a:gd name="connsiteX11" fmla="*/ 592004 w 692365"/>
                <a:gd name="connsiteY11" fmla="*/ 34134 h 1561851"/>
                <a:gd name="connsiteX12" fmla="*/ 636609 w 692365"/>
                <a:gd name="connsiteY12" fmla="*/ 246007 h 1561851"/>
                <a:gd name="connsiteX13" fmla="*/ 670063 w 692365"/>
                <a:gd name="connsiteY13" fmla="*/ 390973 h 1561851"/>
                <a:gd name="connsiteX14" fmla="*/ 681214 w 692365"/>
                <a:gd name="connsiteY14" fmla="*/ 435578 h 1561851"/>
                <a:gd name="connsiteX15" fmla="*/ 692365 w 692365"/>
                <a:gd name="connsiteY15" fmla="*/ 524788 h 1561851"/>
                <a:gd name="connsiteX16" fmla="*/ 681214 w 692365"/>
                <a:gd name="connsiteY16" fmla="*/ 1349978 h 1561851"/>
                <a:gd name="connsiteX17" fmla="*/ 670063 w 692365"/>
                <a:gd name="connsiteY17" fmla="*/ 1439188 h 1561851"/>
                <a:gd name="connsiteX18" fmla="*/ 658911 w 692365"/>
                <a:gd name="connsiteY18" fmla="*/ 1528398 h 1561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92365" h="1561851">
                  <a:moveTo>
                    <a:pt x="45594" y="1561851"/>
                  </a:moveTo>
                  <a:cubicBezTo>
                    <a:pt x="30726" y="1558134"/>
                    <a:pt x="9490" y="1563452"/>
                    <a:pt x="989" y="1550700"/>
                  </a:cubicBezTo>
                  <a:cubicBezTo>
                    <a:pt x="-4843" y="1541952"/>
                    <a:pt x="16724" y="1536608"/>
                    <a:pt x="23292" y="1528398"/>
                  </a:cubicBezTo>
                  <a:cubicBezTo>
                    <a:pt x="31664" y="1517933"/>
                    <a:pt x="40439" y="1507315"/>
                    <a:pt x="45594" y="1494944"/>
                  </a:cubicBezTo>
                  <a:cubicBezTo>
                    <a:pt x="75939" y="1422115"/>
                    <a:pt x="77025" y="1404699"/>
                    <a:pt x="90199" y="1338827"/>
                  </a:cubicBezTo>
                  <a:cubicBezTo>
                    <a:pt x="86482" y="1279354"/>
                    <a:pt x="84443" y="1219752"/>
                    <a:pt x="79048" y="1160407"/>
                  </a:cubicBezTo>
                  <a:cubicBezTo>
                    <a:pt x="71113" y="1073124"/>
                    <a:pt x="69493" y="1118999"/>
                    <a:pt x="56746" y="1048895"/>
                  </a:cubicBezTo>
                  <a:cubicBezTo>
                    <a:pt x="52044" y="1023035"/>
                    <a:pt x="49311" y="996856"/>
                    <a:pt x="45594" y="970837"/>
                  </a:cubicBezTo>
                  <a:cubicBezTo>
                    <a:pt x="67897" y="736661"/>
                    <a:pt x="86876" y="502145"/>
                    <a:pt x="112502" y="268310"/>
                  </a:cubicBezTo>
                  <a:cubicBezTo>
                    <a:pt x="117440" y="223249"/>
                    <a:pt x="133846" y="160630"/>
                    <a:pt x="145955" y="112193"/>
                  </a:cubicBezTo>
                  <a:cubicBezTo>
                    <a:pt x="142238" y="78739"/>
                    <a:pt x="102092" y="19762"/>
                    <a:pt x="134804" y="11832"/>
                  </a:cubicBezTo>
                  <a:cubicBezTo>
                    <a:pt x="254177" y="-17107"/>
                    <a:pt x="448244" y="13597"/>
                    <a:pt x="592004" y="34134"/>
                  </a:cubicBezTo>
                  <a:cubicBezTo>
                    <a:pt x="679594" y="92528"/>
                    <a:pt x="617739" y="38437"/>
                    <a:pt x="636609" y="246007"/>
                  </a:cubicBezTo>
                  <a:cubicBezTo>
                    <a:pt x="639061" y="272984"/>
                    <a:pt x="666951" y="378526"/>
                    <a:pt x="670063" y="390973"/>
                  </a:cubicBezTo>
                  <a:cubicBezTo>
                    <a:pt x="673780" y="405841"/>
                    <a:pt x="679313" y="420370"/>
                    <a:pt x="681214" y="435578"/>
                  </a:cubicBezTo>
                  <a:lnTo>
                    <a:pt x="692365" y="524788"/>
                  </a:lnTo>
                  <a:cubicBezTo>
                    <a:pt x="688648" y="799851"/>
                    <a:pt x="687921" y="1074971"/>
                    <a:pt x="681214" y="1349978"/>
                  </a:cubicBezTo>
                  <a:cubicBezTo>
                    <a:pt x="680483" y="1379937"/>
                    <a:pt x="674024" y="1409483"/>
                    <a:pt x="670063" y="1439188"/>
                  </a:cubicBezTo>
                  <a:cubicBezTo>
                    <a:pt x="658385" y="1526769"/>
                    <a:pt x="658911" y="1490137"/>
                    <a:pt x="658911" y="1528398"/>
                  </a:cubicBezTo>
                </a:path>
              </a:pathLst>
            </a:cu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7" name="Freeform 16"/>
            <p:cNvSpPr/>
            <p:nvPr/>
          </p:nvSpPr>
          <p:spPr bwMode="auto">
            <a:xfrm>
              <a:off x="6177776" y="4181707"/>
              <a:ext cx="580887" cy="1092820"/>
            </a:xfrm>
            <a:custGeom>
              <a:avLst/>
              <a:gdLst>
                <a:gd name="connsiteX0" fmla="*/ 22302 w 580887"/>
                <a:gd name="connsiteY0" fmla="*/ 1092820 h 1092820"/>
                <a:gd name="connsiteX1" fmla="*/ 11151 w 580887"/>
                <a:gd name="connsiteY1" fmla="*/ 892098 h 1092820"/>
                <a:gd name="connsiteX2" fmla="*/ 0 w 580887"/>
                <a:gd name="connsiteY2" fmla="*/ 791737 h 1092820"/>
                <a:gd name="connsiteX3" fmla="*/ 22302 w 580887"/>
                <a:gd name="connsiteY3" fmla="*/ 0 h 1092820"/>
                <a:gd name="connsiteX4" fmla="*/ 267629 w 580887"/>
                <a:gd name="connsiteY4" fmla="*/ 11152 h 1092820"/>
                <a:gd name="connsiteX5" fmla="*/ 490653 w 580887"/>
                <a:gd name="connsiteY5" fmla="*/ 33454 h 1092820"/>
                <a:gd name="connsiteX6" fmla="*/ 501804 w 580887"/>
                <a:gd name="connsiteY6" fmla="*/ 78059 h 1092820"/>
                <a:gd name="connsiteX7" fmla="*/ 512956 w 580887"/>
                <a:gd name="connsiteY7" fmla="*/ 144966 h 1092820"/>
                <a:gd name="connsiteX8" fmla="*/ 535258 w 580887"/>
                <a:gd name="connsiteY8" fmla="*/ 345688 h 1092820"/>
                <a:gd name="connsiteX9" fmla="*/ 546409 w 580887"/>
                <a:gd name="connsiteY9" fmla="*/ 702527 h 1092820"/>
                <a:gd name="connsiteX10" fmla="*/ 557561 w 580887"/>
                <a:gd name="connsiteY10" fmla="*/ 780586 h 1092820"/>
                <a:gd name="connsiteX11" fmla="*/ 568712 w 580887"/>
                <a:gd name="connsiteY11" fmla="*/ 869795 h 1092820"/>
                <a:gd name="connsiteX12" fmla="*/ 579863 w 580887"/>
                <a:gd name="connsiteY12" fmla="*/ 903249 h 1092820"/>
                <a:gd name="connsiteX13" fmla="*/ 579863 w 580887"/>
                <a:gd name="connsiteY13" fmla="*/ 959005 h 1092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80887" h="1092820">
                  <a:moveTo>
                    <a:pt x="22302" y="1092820"/>
                  </a:moveTo>
                  <a:cubicBezTo>
                    <a:pt x="18585" y="1025913"/>
                    <a:pt x="16101" y="958925"/>
                    <a:pt x="11151" y="892098"/>
                  </a:cubicBezTo>
                  <a:cubicBezTo>
                    <a:pt x="8665" y="858530"/>
                    <a:pt x="0" y="825397"/>
                    <a:pt x="0" y="791737"/>
                  </a:cubicBezTo>
                  <a:cubicBezTo>
                    <a:pt x="0" y="335778"/>
                    <a:pt x="3248" y="323926"/>
                    <a:pt x="22302" y="0"/>
                  </a:cubicBezTo>
                  <a:lnTo>
                    <a:pt x="267629" y="11152"/>
                  </a:lnTo>
                  <a:cubicBezTo>
                    <a:pt x="330105" y="14939"/>
                    <a:pt x="426312" y="26305"/>
                    <a:pt x="490653" y="33454"/>
                  </a:cubicBezTo>
                  <a:cubicBezTo>
                    <a:pt x="494370" y="48322"/>
                    <a:pt x="498798" y="63031"/>
                    <a:pt x="501804" y="78059"/>
                  </a:cubicBezTo>
                  <a:cubicBezTo>
                    <a:pt x="506238" y="100230"/>
                    <a:pt x="509758" y="122583"/>
                    <a:pt x="512956" y="144966"/>
                  </a:cubicBezTo>
                  <a:cubicBezTo>
                    <a:pt x="523478" y="218616"/>
                    <a:pt x="527685" y="269959"/>
                    <a:pt x="535258" y="345688"/>
                  </a:cubicBezTo>
                  <a:cubicBezTo>
                    <a:pt x="538975" y="464634"/>
                    <a:pt x="540314" y="583679"/>
                    <a:pt x="546409" y="702527"/>
                  </a:cubicBezTo>
                  <a:cubicBezTo>
                    <a:pt x="547755" y="728776"/>
                    <a:pt x="554087" y="754533"/>
                    <a:pt x="557561" y="780586"/>
                  </a:cubicBezTo>
                  <a:cubicBezTo>
                    <a:pt x="561522" y="810291"/>
                    <a:pt x="563351" y="840311"/>
                    <a:pt x="568712" y="869795"/>
                  </a:cubicBezTo>
                  <a:cubicBezTo>
                    <a:pt x="570815" y="881360"/>
                    <a:pt x="578405" y="891585"/>
                    <a:pt x="579863" y="903249"/>
                  </a:cubicBezTo>
                  <a:cubicBezTo>
                    <a:pt x="582168" y="921691"/>
                    <a:pt x="579863" y="940420"/>
                    <a:pt x="579863" y="959005"/>
                  </a:cubicBezTo>
                </a:path>
              </a:pathLst>
            </a:cu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8" name="Freeform 17"/>
            <p:cNvSpPr/>
            <p:nvPr/>
          </p:nvSpPr>
          <p:spPr bwMode="auto">
            <a:xfrm>
              <a:off x="6779550" y="4625953"/>
              <a:ext cx="580270" cy="603969"/>
            </a:xfrm>
            <a:custGeom>
              <a:avLst/>
              <a:gdLst>
                <a:gd name="connsiteX0" fmla="*/ 22694 w 580270"/>
                <a:gd name="connsiteY0" fmla="*/ 603969 h 603969"/>
                <a:gd name="connsiteX1" fmla="*/ 11543 w 580270"/>
                <a:gd name="connsiteY1" fmla="*/ 12954 h 603969"/>
                <a:gd name="connsiteX2" fmla="*/ 111904 w 580270"/>
                <a:gd name="connsiteY2" fmla="*/ 24106 h 603969"/>
                <a:gd name="connsiteX3" fmla="*/ 357230 w 580270"/>
                <a:gd name="connsiteY3" fmla="*/ 46408 h 603969"/>
                <a:gd name="connsiteX4" fmla="*/ 468743 w 580270"/>
                <a:gd name="connsiteY4" fmla="*/ 57559 h 603969"/>
                <a:gd name="connsiteX5" fmla="*/ 502196 w 580270"/>
                <a:gd name="connsiteY5" fmla="*/ 68710 h 603969"/>
                <a:gd name="connsiteX6" fmla="*/ 513348 w 580270"/>
                <a:gd name="connsiteY6" fmla="*/ 157920 h 603969"/>
                <a:gd name="connsiteX7" fmla="*/ 524499 w 580270"/>
                <a:gd name="connsiteY7" fmla="*/ 191374 h 603969"/>
                <a:gd name="connsiteX8" fmla="*/ 557952 w 580270"/>
                <a:gd name="connsiteY8" fmla="*/ 403247 h 603969"/>
                <a:gd name="connsiteX9" fmla="*/ 569104 w 580270"/>
                <a:gd name="connsiteY9" fmla="*/ 503608 h 603969"/>
                <a:gd name="connsiteX10" fmla="*/ 580255 w 580270"/>
                <a:gd name="connsiteY10" fmla="*/ 559364 h 603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80270" h="603969">
                  <a:moveTo>
                    <a:pt x="22694" y="603969"/>
                  </a:moveTo>
                  <a:cubicBezTo>
                    <a:pt x="18977" y="406964"/>
                    <a:pt x="-18418" y="207703"/>
                    <a:pt x="11543" y="12954"/>
                  </a:cubicBezTo>
                  <a:cubicBezTo>
                    <a:pt x="16661" y="-20314"/>
                    <a:pt x="78429" y="20582"/>
                    <a:pt x="111904" y="24106"/>
                  </a:cubicBezTo>
                  <a:cubicBezTo>
                    <a:pt x="286015" y="42434"/>
                    <a:pt x="164548" y="28892"/>
                    <a:pt x="357230" y="46408"/>
                  </a:cubicBezTo>
                  <a:lnTo>
                    <a:pt x="468743" y="57559"/>
                  </a:lnTo>
                  <a:cubicBezTo>
                    <a:pt x="479894" y="61276"/>
                    <a:pt x="497422" y="57969"/>
                    <a:pt x="502196" y="68710"/>
                  </a:cubicBezTo>
                  <a:cubicBezTo>
                    <a:pt x="514367" y="96095"/>
                    <a:pt x="507987" y="128435"/>
                    <a:pt x="513348" y="157920"/>
                  </a:cubicBezTo>
                  <a:cubicBezTo>
                    <a:pt x="515451" y="169485"/>
                    <a:pt x="520782" y="180223"/>
                    <a:pt x="524499" y="191374"/>
                  </a:cubicBezTo>
                  <a:cubicBezTo>
                    <a:pt x="548259" y="381457"/>
                    <a:pt x="527848" y="312933"/>
                    <a:pt x="557952" y="403247"/>
                  </a:cubicBezTo>
                  <a:cubicBezTo>
                    <a:pt x="561669" y="436701"/>
                    <a:pt x="563986" y="470340"/>
                    <a:pt x="569104" y="503608"/>
                  </a:cubicBezTo>
                  <a:cubicBezTo>
                    <a:pt x="581156" y="581947"/>
                    <a:pt x="580255" y="525580"/>
                    <a:pt x="580255" y="559364"/>
                  </a:cubicBezTo>
                </a:path>
              </a:pathLst>
            </a:cu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9" name="Freeform 18"/>
            <p:cNvSpPr/>
            <p:nvPr/>
          </p:nvSpPr>
          <p:spPr bwMode="auto">
            <a:xfrm>
              <a:off x="7370687" y="5073805"/>
              <a:ext cx="468629" cy="189571"/>
            </a:xfrm>
            <a:custGeom>
              <a:avLst/>
              <a:gdLst>
                <a:gd name="connsiteX0" fmla="*/ 33723 w 468629"/>
                <a:gd name="connsiteY0" fmla="*/ 189571 h 189571"/>
                <a:gd name="connsiteX1" fmla="*/ 11420 w 468629"/>
                <a:gd name="connsiteY1" fmla="*/ 144966 h 189571"/>
                <a:gd name="connsiteX2" fmla="*/ 290201 w 468629"/>
                <a:gd name="connsiteY2" fmla="*/ 0 h 189571"/>
                <a:gd name="connsiteX3" fmla="*/ 334806 w 468629"/>
                <a:gd name="connsiteY3" fmla="*/ 11151 h 189571"/>
                <a:gd name="connsiteX4" fmla="*/ 446318 w 468629"/>
                <a:gd name="connsiteY4" fmla="*/ 33454 h 189571"/>
                <a:gd name="connsiteX5" fmla="*/ 468620 w 468629"/>
                <a:gd name="connsiteY5" fmla="*/ 111512 h 189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8629" h="189571">
                  <a:moveTo>
                    <a:pt x="33723" y="189571"/>
                  </a:moveTo>
                  <a:cubicBezTo>
                    <a:pt x="26289" y="174703"/>
                    <a:pt x="16197" y="160888"/>
                    <a:pt x="11420" y="144966"/>
                  </a:cubicBezTo>
                  <a:cubicBezTo>
                    <a:pt x="-36619" y="-15164"/>
                    <a:pt x="68891" y="59583"/>
                    <a:pt x="290201" y="0"/>
                  </a:cubicBezTo>
                  <a:cubicBezTo>
                    <a:pt x="305069" y="3717"/>
                    <a:pt x="319727" y="8409"/>
                    <a:pt x="334806" y="11151"/>
                  </a:cubicBezTo>
                  <a:cubicBezTo>
                    <a:pt x="447561" y="31652"/>
                    <a:pt x="377616" y="10552"/>
                    <a:pt x="446318" y="33454"/>
                  </a:cubicBezTo>
                  <a:cubicBezTo>
                    <a:pt x="469795" y="103887"/>
                    <a:pt x="468620" y="76852"/>
                    <a:pt x="468620" y="111512"/>
                  </a:cubicBezTo>
                </a:path>
              </a:pathLst>
            </a:cu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</p:grpSp>
      <p:cxnSp>
        <p:nvCxnSpPr>
          <p:cNvPr id="21" name="Straight Connector 20"/>
          <p:cNvCxnSpPr/>
          <p:nvPr/>
        </p:nvCxnSpPr>
        <p:spPr bwMode="auto">
          <a:xfrm>
            <a:off x="5029200" y="2667000"/>
            <a:ext cx="0" cy="259080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432FF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cxnSp>
        <p:nvCxnSpPr>
          <p:cNvPr id="24" name="Straight Connector 23"/>
          <p:cNvCxnSpPr/>
          <p:nvPr/>
        </p:nvCxnSpPr>
        <p:spPr bwMode="auto">
          <a:xfrm flipH="1">
            <a:off x="4114800" y="3810000"/>
            <a:ext cx="198120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432FF"/>
            </a:solidFill>
            <a:prstDash val="solid"/>
            <a:round/>
            <a:headEnd type="arrow" w="med" len="med"/>
            <a:tailEnd type="arrow" w="med" len="med"/>
          </a:ln>
          <a:effectLst/>
        </p:spPr>
      </p:cxnSp>
      <p:sp>
        <p:nvSpPr>
          <p:cNvPr id="23" name="TextBox 22"/>
          <p:cNvSpPr txBox="1"/>
          <p:nvPr/>
        </p:nvSpPr>
        <p:spPr>
          <a:xfrm>
            <a:off x="4876800" y="1905000"/>
            <a:ext cx="391454" cy="584775"/>
          </a:xfrm>
          <a:prstGeom prst="rect">
            <a:avLst/>
          </a:prstGeom>
          <a:solidFill>
            <a:schemeClr val="bg1">
              <a:alpha val="49000"/>
            </a:schemeClr>
          </a:solidFill>
          <a:ln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3200" i="1" dirty="0" smtClean="0">
                <a:solidFill>
                  <a:srgbClr val="0432FF"/>
                </a:solidFill>
              </a:rPr>
              <a:t>μ</a:t>
            </a:r>
            <a:endParaRPr lang="en-US" sz="3200" i="1" dirty="0">
              <a:solidFill>
                <a:srgbClr val="0432FF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486400" y="3810000"/>
            <a:ext cx="542136" cy="584775"/>
          </a:xfrm>
          <a:prstGeom prst="rect">
            <a:avLst/>
          </a:prstGeom>
          <a:solidFill>
            <a:schemeClr val="bg1">
              <a:alpha val="49000"/>
            </a:schemeClr>
          </a:solidFill>
          <a:ln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3200" i="1" dirty="0" smtClean="0">
                <a:solidFill>
                  <a:srgbClr val="0432FF"/>
                </a:solidFill>
              </a:rPr>
              <a:t>σ</a:t>
            </a:r>
            <a:r>
              <a:rPr lang="en-US" sz="3200" i="1" baseline="30000" dirty="0" smtClean="0">
                <a:solidFill>
                  <a:srgbClr val="0432FF"/>
                </a:solidFill>
              </a:rPr>
              <a:t>2</a:t>
            </a:r>
            <a:endParaRPr lang="en-US" sz="3200" i="1" dirty="0">
              <a:solidFill>
                <a:srgbClr val="0432FF"/>
              </a:solidFill>
            </a:endParaRPr>
          </a:p>
        </p:txBody>
      </p:sp>
      <p:sp>
        <p:nvSpPr>
          <p:cNvPr id="28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zh-CN" sz="4000" b="1" dirty="0" smtClean="0">
                <a:solidFill>
                  <a:srgbClr val="010000"/>
                </a:solidFill>
                <a:latin typeface="Century Gothic" charset="0"/>
              </a:rPr>
              <a:t>Simplicity is Humble</a:t>
            </a:r>
            <a:endParaRPr lang="en-US" altLang="zh-CN" sz="4000" b="1" dirty="0">
              <a:solidFill>
                <a:srgbClr val="010000"/>
              </a:solidFill>
              <a:latin typeface="Century Gothic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52400" y="6172200"/>
            <a:ext cx="87445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* A Gaussian </a:t>
            </a:r>
            <a:r>
              <a:rPr lang="en-US" smtClean="0">
                <a:latin typeface="Arial" charset="0"/>
                <a:ea typeface="Arial" charset="0"/>
                <a:cs typeface="Arial" charset="0"/>
              </a:rPr>
              <a:t>maximizes entropy for 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a given mean 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and variance</a:t>
            </a:r>
          </a:p>
        </p:txBody>
      </p:sp>
      <p:sp>
        <p:nvSpPr>
          <p:cNvPr id="34" name="Freeform 33"/>
          <p:cNvSpPr/>
          <p:nvPr/>
        </p:nvSpPr>
        <p:spPr bwMode="auto">
          <a:xfrm>
            <a:off x="1828800" y="2819400"/>
            <a:ext cx="5887844" cy="2386380"/>
          </a:xfrm>
          <a:custGeom>
            <a:avLst/>
            <a:gdLst>
              <a:gd name="connsiteX0" fmla="*/ 0 w 5887844"/>
              <a:gd name="connsiteY0" fmla="*/ 2352926 h 2386380"/>
              <a:gd name="connsiteX1" fmla="*/ 3256157 w 5887844"/>
              <a:gd name="connsiteY1" fmla="*/ 19 h 2386380"/>
              <a:gd name="connsiteX2" fmla="*/ 5887844 w 5887844"/>
              <a:gd name="connsiteY2" fmla="*/ 2386380 h 2386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887844" h="2386380">
                <a:moveTo>
                  <a:pt x="0" y="2352926"/>
                </a:moveTo>
                <a:cubicBezTo>
                  <a:pt x="1137425" y="1173684"/>
                  <a:pt x="2274850" y="-5557"/>
                  <a:pt x="3256157" y="19"/>
                </a:cubicBezTo>
                <a:cubicBezTo>
                  <a:pt x="4237464" y="5595"/>
                  <a:pt x="5451088" y="1992370"/>
                  <a:pt x="5887844" y="2386380"/>
                </a:cubicBezTo>
              </a:path>
            </a:pathLst>
          </a:custGeom>
          <a:noFill/>
          <a:ln w="38100" cap="flat" cmpd="sng" algn="ctr">
            <a:solidFill>
              <a:srgbClr val="0432FF"/>
            </a:solidFill>
            <a:prstDash val="dash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 rot="989180">
            <a:off x="5334749" y="1656705"/>
            <a:ext cx="31502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Simple will generalize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8682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7" grpId="0" animBg="1"/>
      <p:bldP spid="29" grpId="0"/>
      <p:bldP spid="2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Content Placeholder 2"/>
          <p:cNvSpPr>
            <a:spLocks noGrp="1"/>
          </p:cNvSpPr>
          <p:nvPr>
            <p:ph idx="1"/>
          </p:nvPr>
        </p:nvSpPr>
        <p:spPr>
          <a:xfrm>
            <a:off x="533400" y="1143000"/>
            <a:ext cx="8382000" cy="5181600"/>
          </a:xfrm>
        </p:spPr>
        <p:txBody>
          <a:bodyPr/>
          <a:lstStyle/>
          <a:p>
            <a:r>
              <a:rPr lang="en-US" altLang="en-US">
                <a:latin typeface="Arial" charset="0"/>
                <a:ea typeface="Arial" charset="0"/>
                <a:cs typeface="Arial" charset="0"/>
              </a:rPr>
              <a:t>Carl Friedrich Gauss (1777-1855) was a remarkably influential German mathematician</a:t>
            </a:r>
          </a:p>
          <a:p>
            <a:endParaRPr lang="en-US" altLang="en-US" sz="800">
              <a:latin typeface="Arial" charset="0"/>
              <a:ea typeface="Arial" charset="0"/>
              <a:cs typeface="Arial" charset="0"/>
            </a:endParaRPr>
          </a:p>
          <a:p>
            <a:endParaRPr lang="en-US" altLang="en-US">
              <a:latin typeface="Arial" charset="0"/>
              <a:ea typeface="Arial" charset="0"/>
              <a:cs typeface="Arial" charset="0"/>
            </a:endParaRPr>
          </a:p>
          <a:p>
            <a:endParaRPr lang="en-US" altLang="en-US">
              <a:latin typeface="Arial" charset="0"/>
              <a:ea typeface="Arial" charset="0"/>
              <a:cs typeface="Arial" charset="0"/>
            </a:endParaRPr>
          </a:p>
          <a:p>
            <a:endParaRPr lang="en-US" altLang="en-US">
              <a:latin typeface="Arial" charset="0"/>
              <a:ea typeface="Arial" charset="0"/>
              <a:cs typeface="Arial" charset="0"/>
            </a:endParaRPr>
          </a:p>
          <a:p>
            <a:endParaRPr lang="en-US" altLang="en-US" sz="3200">
              <a:latin typeface="Arial" charset="0"/>
              <a:ea typeface="Arial" charset="0"/>
              <a:cs typeface="Arial" charset="0"/>
            </a:endParaRPr>
          </a:p>
          <a:p>
            <a:r>
              <a:rPr lang="en-US" altLang="en-US">
                <a:latin typeface="Arial" charset="0"/>
                <a:ea typeface="Arial" charset="0"/>
                <a:cs typeface="Arial" charset="0"/>
              </a:rPr>
              <a:t>Started doing groundbreaking math as teenager</a:t>
            </a:r>
          </a:p>
          <a:p>
            <a:pPr lvl="1">
              <a:buFont typeface="Wingdings" charset="2"/>
              <a:buChar char="§"/>
            </a:pPr>
            <a:r>
              <a:rPr lang="en-US" altLang="en-US">
                <a:latin typeface="Arial" charset="0"/>
                <a:ea typeface="Arial" charset="0"/>
                <a:cs typeface="Arial" charset="0"/>
              </a:rPr>
              <a:t>Did not invent Normal distribution, but popularized it</a:t>
            </a:r>
          </a:p>
          <a:p>
            <a:r>
              <a:rPr lang="en-US" altLang="en-US">
                <a:latin typeface="Arial" charset="0"/>
                <a:ea typeface="Arial" charset="0"/>
                <a:cs typeface="Arial" charset="0"/>
              </a:rPr>
              <a:t>He looked more like Martin Sheen</a:t>
            </a:r>
          </a:p>
          <a:p>
            <a:pPr lvl="1">
              <a:buFont typeface="Wingdings" charset="2"/>
              <a:buChar char="§"/>
            </a:pPr>
            <a:r>
              <a:rPr lang="en-US" altLang="en-US">
                <a:latin typeface="Arial" charset="0"/>
                <a:ea typeface="Arial" charset="0"/>
                <a:cs typeface="Arial" charset="0"/>
              </a:rPr>
              <a:t>Who is, of course, Charlie Sheen’s father</a:t>
            </a:r>
          </a:p>
        </p:txBody>
      </p:sp>
      <p:pic>
        <p:nvPicPr>
          <p:cNvPr id="7172" name="Picture 2" descr="File:Carl Friedrich Gauss.jpg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2111375"/>
            <a:ext cx="1739900" cy="2232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038" name="Picture 6" descr="Charlie Sheen and Martin Shee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19" t="3323" r="11710" b="59227"/>
          <a:stretch>
            <a:fillRect/>
          </a:stretch>
        </p:blipFill>
        <p:spPr bwMode="auto">
          <a:xfrm>
            <a:off x="6324600" y="2090738"/>
            <a:ext cx="1524000" cy="2252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6" descr="Charlie Sheen and Martin Shee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75" t="3323" r="49181" b="59227"/>
          <a:stretch>
            <a:fillRect/>
          </a:stretch>
        </p:blipFill>
        <p:spPr bwMode="auto">
          <a:xfrm>
            <a:off x="4724400" y="2090738"/>
            <a:ext cx="1600200" cy="2252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zh-CN" sz="4000" b="1" dirty="0" smtClean="0">
                <a:solidFill>
                  <a:srgbClr val="010000"/>
                </a:solidFill>
                <a:latin typeface="Century Gothic" charset="0"/>
              </a:rPr>
              <a:t>Carl Friedrich Gauss</a:t>
            </a:r>
            <a:endParaRPr lang="en-US" altLang="zh-CN" sz="4000" b="1" dirty="0">
              <a:solidFill>
                <a:srgbClr val="010000"/>
              </a:solidFill>
              <a:latin typeface="Century 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9805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44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zh-CN" sz="4000" b="1" dirty="0" smtClean="0">
                <a:solidFill>
                  <a:srgbClr val="010000"/>
                </a:solidFill>
                <a:latin typeface="Century Gothic" charset="0"/>
              </a:rPr>
              <a:t>Anatomy of a beautiful equation</a:t>
            </a:r>
            <a:endParaRPr lang="en-US" altLang="zh-CN" sz="4000" b="1" dirty="0">
              <a:solidFill>
                <a:srgbClr val="010000"/>
              </a:solidFill>
              <a:latin typeface="Century Gothic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85800" y="5105400"/>
            <a:ext cx="19477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7030A0"/>
                </a:solidFill>
                <a:latin typeface="Chalkboard" charset="0"/>
                <a:ea typeface="Chalkboard" charset="0"/>
                <a:cs typeface="Chalkboard" charset="0"/>
              </a:rPr>
              <a:t>probability density at </a:t>
            </a:r>
            <a:r>
              <a:rPr lang="en-US" i="1" dirty="0" smtClean="0">
                <a:solidFill>
                  <a:srgbClr val="7030A0"/>
                </a:solidFill>
                <a:ea typeface="Times New Roman" charset="0"/>
                <a:cs typeface="Times New Roman" charset="0"/>
              </a:rPr>
              <a:t>x</a:t>
            </a:r>
            <a:endParaRPr lang="en-US" dirty="0" smtClean="0">
              <a:solidFill>
                <a:srgbClr val="7030A0"/>
              </a:solidFill>
              <a:ea typeface="Times New Roman" charset="0"/>
              <a:cs typeface="Times New Roman" charset="0"/>
            </a:endParaRPr>
          </a:p>
        </p:txBody>
      </p:sp>
      <p:cxnSp>
        <p:nvCxnSpPr>
          <p:cNvPr id="11" name="Straight Arrow Connector 10"/>
          <p:cNvCxnSpPr/>
          <p:nvPr/>
        </p:nvCxnSpPr>
        <p:spPr bwMode="auto">
          <a:xfrm flipV="1">
            <a:off x="1524000" y="4191000"/>
            <a:ext cx="152400" cy="83820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7030A0"/>
            </a:solidFill>
            <a:prstDash val="solid"/>
            <a:round/>
            <a:headEnd type="none" w="sm" len="sm"/>
            <a:tailEnd type="triangle"/>
          </a:ln>
          <a:effectLst/>
        </p:spPr>
      </p:cxnSp>
      <p:sp>
        <p:nvSpPr>
          <p:cNvPr id="13" name="TextBox 12"/>
          <p:cNvSpPr txBox="1"/>
          <p:nvPr/>
        </p:nvSpPr>
        <p:spPr>
          <a:xfrm>
            <a:off x="5638800" y="1219200"/>
            <a:ext cx="2514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7030A0"/>
                </a:solidFill>
                <a:latin typeface="Chalkboard" charset="0"/>
                <a:ea typeface="Chalkboard" charset="0"/>
                <a:cs typeface="Chalkboard" charset="0"/>
              </a:rPr>
              <a:t>the distance to </a:t>
            </a:r>
            <a:r>
              <a:rPr lang="en-US" smtClean="0">
                <a:solidFill>
                  <a:srgbClr val="7030A0"/>
                </a:solidFill>
                <a:latin typeface="Chalkboard" charset="0"/>
                <a:ea typeface="Chalkboard" charset="0"/>
                <a:cs typeface="Chalkboard" charset="0"/>
              </a:rPr>
              <a:t>the mean</a:t>
            </a:r>
            <a:endParaRPr lang="en-US" dirty="0" smtClean="0">
              <a:solidFill>
                <a:srgbClr val="7030A0"/>
              </a:solidFill>
              <a:latin typeface="Chalkboard" charset="0"/>
              <a:ea typeface="Chalkboard" charset="0"/>
              <a:cs typeface="Chalkboard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743200"/>
            <a:ext cx="5981700" cy="1460500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 bwMode="auto">
          <a:xfrm flipH="1">
            <a:off x="6781800" y="2057400"/>
            <a:ext cx="76200" cy="38100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7030A0"/>
            </a:solidFill>
            <a:prstDash val="solid"/>
            <a:round/>
            <a:headEnd type="none" w="sm" len="sm"/>
            <a:tailEnd type="triangle"/>
          </a:ln>
          <a:effectLst/>
        </p:spPr>
      </p:cxnSp>
      <p:sp>
        <p:nvSpPr>
          <p:cNvPr id="18" name="TextBox 17"/>
          <p:cNvSpPr txBox="1"/>
          <p:nvPr/>
        </p:nvSpPr>
        <p:spPr>
          <a:xfrm>
            <a:off x="3581400" y="5334000"/>
            <a:ext cx="2514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7030A0"/>
                </a:solidFill>
                <a:latin typeface="Chalkboard" charset="0"/>
                <a:ea typeface="Chalkboard" charset="0"/>
                <a:cs typeface="Chalkboard" charset="0"/>
              </a:rPr>
              <a:t>a constant</a:t>
            </a:r>
          </a:p>
        </p:txBody>
      </p:sp>
      <p:cxnSp>
        <p:nvCxnSpPr>
          <p:cNvPr id="20" name="Straight Arrow Connector 19"/>
          <p:cNvCxnSpPr/>
          <p:nvPr/>
        </p:nvCxnSpPr>
        <p:spPr bwMode="auto">
          <a:xfrm flipH="1" flipV="1">
            <a:off x="4572000" y="4419600"/>
            <a:ext cx="228600" cy="83820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7030A0"/>
            </a:solidFill>
            <a:prstDash val="solid"/>
            <a:round/>
            <a:headEnd type="none" w="sm" len="sm"/>
            <a:tailEnd type="triangle"/>
          </a:ln>
          <a:effectLst/>
        </p:spPr>
      </p:cxnSp>
      <p:sp>
        <p:nvSpPr>
          <p:cNvPr id="22" name="TextBox 21"/>
          <p:cNvSpPr txBox="1"/>
          <p:nvPr/>
        </p:nvSpPr>
        <p:spPr>
          <a:xfrm>
            <a:off x="2895600" y="1447800"/>
            <a:ext cx="2514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>
                <a:solidFill>
                  <a:srgbClr val="7030A0"/>
                </a:solidFill>
                <a:latin typeface="Chalkboard" charset="0"/>
                <a:ea typeface="Chalkboard" charset="0"/>
                <a:cs typeface="Chalkboard" charset="0"/>
              </a:rPr>
              <a:t>“exponential”</a:t>
            </a:r>
            <a:endParaRPr lang="en-US" dirty="0" smtClean="0">
              <a:solidFill>
                <a:srgbClr val="7030A0"/>
              </a:solidFill>
              <a:latin typeface="Chalkboard" charset="0"/>
              <a:ea typeface="Chalkboard" charset="0"/>
              <a:cs typeface="Chalkboard" charset="0"/>
            </a:endParaRPr>
          </a:p>
        </p:txBody>
      </p:sp>
      <p:cxnSp>
        <p:nvCxnSpPr>
          <p:cNvPr id="23" name="Straight Arrow Connector 22"/>
          <p:cNvCxnSpPr/>
          <p:nvPr/>
        </p:nvCxnSpPr>
        <p:spPr bwMode="auto">
          <a:xfrm>
            <a:off x="4724400" y="1905000"/>
            <a:ext cx="533400" cy="106680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7030A0"/>
            </a:solidFill>
            <a:prstDash val="solid"/>
            <a:round/>
            <a:headEnd type="none" w="sm" len="sm"/>
            <a:tailEnd type="triangle"/>
          </a:ln>
          <a:effectLst/>
        </p:spPr>
      </p:cxnSp>
      <p:sp>
        <p:nvSpPr>
          <p:cNvPr id="25" name="TextBox 24"/>
          <p:cNvSpPr txBox="1"/>
          <p:nvPr/>
        </p:nvSpPr>
        <p:spPr>
          <a:xfrm>
            <a:off x="6172200" y="5029200"/>
            <a:ext cx="2514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>
                <a:solidFill>
                  <a:srgbClr val="7030A0"/>
                </a:solidFill>
                <a:latin typeface="Chalkboard" charset="0"/>
                <a:ea typeface="Chalkboard" charset="0"/>
                <a:cs typeface="Chalkboard" charset="0"/>
              </a:rPr>
              <a:t>sigma shows up twice</a:t>
            </a:r>
            <a:endParaRPr lang="en-US" dirty="0" smtClean="0">
              <a:solidFill>
                <a:srgbClr val="7030A0"/>
              </a:solidFill>
              <a:latin typeface="Chalkboard" charset="0"/>
              <a:ea typeface="Chalkboard" charset="0"/>
              <a:cs typeface="Chalkboard" charset="0"/>
            </a:endParaRPr>
          </a:p>
        </p:txBody>
      </p:sp>
      <p:cxnSp>
        <p:nvCxnSpPr>
          <p:cNvPr id="26" name="Straight Arrow Connector 25"/>
          <p:cNvCxnSpPr/>
          <p:nvPr/>
        </p:nvCxnSpPr>
        <p:spPr bwMode="auto">
          <a:xfrm flipH="1" flipV="1">
            <a:off x="6553200" y="3810000"/>
            <a:ext cx="304800" cy="99060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7030A0"/>
            </a:solidFill>
            <a:prstDash val="solid"/>
            <a:round/>
            <a:headEnd type="none" w="sm" len="sm"/>
            <a:tailEnd type="triangle"/>
          </a:ln>
          <a:effectLst/>
        </p:spPr>
      </p:cxnSp>
      <p:pic>
        <p:nvPicPr>
          <p:cNvPr id="29" name="Picture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1066800"/>
            <a:ext cx="1894974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72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3" grpId="0"/>
      <p:bldP spid="18" grpId="0"/>
      <p:bldP spid="22" grpId="0"/>
      <p:bldP spid="2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" r="57662"/>
          <a:stretch/>
        </p:blipFill>
        <p:spPr>
          <a:xfrm>
            <a:off x="2667000" y="1524000"/>
            <a:ext cx="3871332" cy="127239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43293"/>
          <a:stretch/>
        </p:blipFill>
        <p:spPr>
          <a:xfrm>
            <a:off x="1905000" y="2895600"/>
            <a:ext cx="5185317" cy="1272396"/>
          </a:xfrm>
          <a:prstGeom prst="rect">
            <a:avLst/>
          </a:prstGeom>
        </p:spPr>
      </p:pic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zh-CN" sz="4000" b="1" dirty="0" smtClean="0">
                <a:solidFill>
                  <a:srgbClr val="010000"/>
                </a:solidFill>
                <a:latin typeface="Century Gothic" charset="0"/>
              </a:rPr>
              <a:t>Let’s try and integrate it!</a:t>
            </a:r>
            <a:endParaRPr lang="en-US" altLang="zh-CN" sz="4000" b="1" dirty="0">
              <a:solidFill>
                <a:srgbClr val="010000"/>
              </a:solidFill>
              <a:latin typeface="Century Gothic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524000" y="6172200"/>
            <a:ext cx="55419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* Call me if you find </a:t>
            </a:r>
            <a:r>
              <a:rPr lang="en-US" smtClean="0">
                <a:latin typeface="Arial" charset="0"/>
                <a:ea typeface="Arial" charset="0"/>
                <a:cs typeface="Arial" charset="0"/>
              </a:rPr>
              <a:t>an equation for this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9210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0" y="-1"/>
            <a:ext cx="9144000" cy="421082"/>
            <a:chOff x="0" y="-1"/>
            <a:chExt cx="9144000" cy="421082"/>
          </a:xfrm>
          <a:solidFill>
            <a:srgbClr val="770B13"/>
          </a:solidFill>
        </p:grpSpPr>
        <p:sp>
          <p:nvSpPr>
            <p:cNvPr id="6" name="Rectangle 5"/>
            <p:cNvSpPr/>
            <p:nvPr/>
          </p:nvSpPr>
          <p:spPr>
            <a:xfrm>
              <a:off x="0" y="-1"/>
              <a:ext cx="9144000" cy="421082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 descr="SUSig_White_Seal_Left.png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" y="3"/>
              <a:ext cx="1796896" cy="421078"/>
            </a:xfrm>
            <a:prstGeom prst="rect">
              <a:avLst/>
            </a:prstGeom>
            <a:grpFill/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530168" y="31749"/>
              <a:ext cx="586840" cy="366215"/>
            </a:xfrm>
            <a:prstGeom prst="rect">
              <a:avLst/>
            </a:prstGeom>
            <a:grpFill/>
          </p:spPr>
        </p:pic>
      </p:grpSp>
      <p:sp>
        <p:nvSpPr>
          <p:cNvPr id="9" name="Title 1"/>
          <p:cNvSpPr txBox="1">
            <a:spLocks/>
          </p:cNvSpPr>
          <p:nvPr/>
        </p:nvSpPr>
        <p:spPr>
          <a:xfrm>
            <a:off x="1" y="472701"/>
            <a:ext cx="9143999" cy="5907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000" b="1" dirty="0" smtClean="0">
                <a:latin typeface="Century Gothic" pitchFamily="34" charset="0"/>
                <a:cs typeface="Arial"/>
              </a:rPr>
              <a:t>Four Prototypical Trajectories</a:t>
            </a:r>
            <a:endParaRPr lang="en-US" sz="3000" b="1" dirty="0">
              <a:latin typeface="Century Gothic" pitchFamily="34" charset="0"/>
              <a:cs typeface="Arial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-111511" y="-25657"/>
            <a:ext cx="9255512" cy="711783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26020" y="2667000"/>
            <a:ext cx="9143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No closed form for the integral</a:t>
            </a:r>
            <a:endParaRPr lang="en-US" sz="40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6452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0" y="-1"/>
            <a:ext cx="9144000" cy="421082"/>
            <a:chOff x="0" y="-1"/>
            <a:chExt cx="9144000" cy="421082"/>
          </a:xfrm>
          <a:solidFill>
            <a:srgbClr val="770B13"/>
          </a:solidFill>
        </p:grpSpPr>
        <p:sp>
          <p:nvSpPr>
            <p:cNvPr id="6" name="Rectangle 5"/>
            <p:cNvSpPr/>
            <p:nvPr/>
          </p:nvSpPr>
          <p:spPr>
            <a:xfrm>
              <a:off x="0" y="-1"/>
              <a:ext cx="9144000" cy="421082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 descr="SUSig_White_Seal_Left.png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" y="3"/>
              <a:ext cx="1796896" cy="421078"/>
            </a:xfrm>
            <a:prstGeom prst="rect">
              <a:avLst/>
            </a:prstGeom>
            <a:grpFill/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530168" y="31749"/>
              <a:ext cx="586840" cy="366215"/>
            </a:xfrm>
            <a:prstGeom prst="rect">
              <a:avLst/>
            </a:prstGeom>
            <a:grpFill/>
          </p:spPr>
        </p:pic>
      </p:grpSp>
      <p:sp>
        <p:nvSpPr>
          <p:cNvPr id="9" name="Title 1"/>
          <p:cNvSpPr txBox="1">
            <a:spLocks/>
          </p:cNvSpPr>
          <p:nvPr/>
        </p:nvSpPr>
        <p:spPr>
          <a:xfrm>
            <a:off x="1" y="472701"/>
            <a:ext cx="9143999" cy="5907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000" b="1" dirty="0" smtClean="0">
                <a:latin typeface="Century Gothic" pitchFamily="34" charset="0"/>
                <a:cs typeface="Arial"/>
              </a:rPr>
              <a:t>Four Prototypical Trajectories</a:t>
            </a:r>
            <a:endParaRPr lang="en-US" sz="3000" b="1" dirty="0">
              <a:latin typeface="Century Gothic" pitchFamily="34" charset="0"/>
              <a:cs typeface="Arial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-111511" y="-25657"/>
            <a:ext cx="9255512" cy="711783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26020" y="2667000"/>
            <a:ext cx="9143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No closed form for F(x)</a:t>
            </a:r>
            <a:endParaRPr lang="en-US" sz="40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0892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8500" y="2667000"/>
            <a:ext cx="5207000" cy="1536700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zh-CN" sz="4000" b="1" dirty="0" smtClean="0">
                <a:solidFill>
                  <a:srgbClr val="010000"/>
                </a:solidFill>
                <a:latin typeface="Century Gothic" charset="0"/>
              </a:rPr>
              <a:t>Spoiler Alert</a:t>
            </a:r>
            <a:endParaRPr lang="en-US" altLang="zh-CN" sz="4000" b="1" dirty="0">
              <a:solidFill>
                <a:srgbClr val="010000"/>
              </a:solidFill>
              <a:latin typeface="Century Gothic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90800" y="1295400"/>
            <a:ext cx="4724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7030A0"/>
                </a:solidFill>
                <a:latin typeface="Chalkboard" charset="0"/>
                <a:ea typeface="Chalkboard" charset="0"/>
                <a:cs typeface="Chalkboard" charset="0"/>
              </a:rPr>
              <a:t>A function </a:t>
            </a:r>
            <a:r>
              <a:rPr lang="en-US" dirty="0" smtClean="0">
                <a:solidFill>
                  <a:srgbClr val="7030A0"/>
                </a:solidFill>
                <a:latin typeface="Chalkboard" charset="0"/>
                <a:ea typeface="Chalkboard" charset="0"/>
                <a:cs typeface="Chalkboard" charset="0"/>
              </a:rPr>
              <a:t>that has </a:t>
            </a:r>
            <a:r>
              <a:rPr lang="en-US" dirty="0" smtClean="0">
                <a:solidFill>
                  <a:srgbClr val="7030A0"/>
                </a:solidFill>
                <a:latin typeface="Chalkboard" charset="0"/>
                <a:ea typeface="Chalkboard" charset="0"/>
                <a:cs typeface="Chalkboard" charset="0"/>
              </a:rPr>
              <a:t>been solved for numerically</a:t>
            </a:r>
          </a:p>
        </p:txBody>
      </p:sp>
      <p:cxnSp>
        <p:nvCxnSpPr>
          <p:cNvPr id="7" name="Straight Arrow Connector 6"/>
          <p:cNvCxnSpPr/>
          <p:nvPr/>
        </p:nvCxnSpPr>
        <p:spPr bwMode="auto">
          <a:xfrm flipH="1">
            <a:off x="4495800" y="2133600"/>
            <a:ext cx="152400" cy="68580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7030A0"/>
            </a:solidFill>
            <a:prstDash val="solid"/>
            <a:round/>
            <a:headEnd type="none" w="sm" len="sm"/>
            <a:tailEnd type="triangle"/>
          </a:ln>
          <a:effectLst/>
        </p:spPr>
      </p:cxnSp>
      <p:sp>
        <p:nvSpPr>
          <p:cNvPr id="9" name="TextBox 8"/>
          <p:cNvSpPr txBox="1"/>
          <p:nvPr/>
        </p:nvSpPr>
        <p:spPr>
          <a:xfrm>
            <a:off x="609600" y="6172200"/>
            <a:ext cx="78126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* We are going to spend the next few slides 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getting here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219200" y="4648200"/>
            <a:ext cx="3124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  <a:latin typeface="Chalkboard" charset="0"/>
                <a:ea typeface="Chalkboard" charset="0"/>
                <a:cs typeface="Chalkboard" charset="0"/>
              </a:rPr>
              <a:t>The cumulative density function of any normal</a:t>
            </a:r>
          </a:p>
        </p:txBody>
      </p:sp>
      <p:cxnSp>
        <p:nvCxnSpPr>
          <p:cNvPr id="10" name="Straight Arrow Connector 9"/>
          <p:cNvCxnSpPr/>
          <p:nvPr/>
        </p:nvCxnSpPr>
        <p:spPr bwMode="auto">
          <a:xfrm flipH="1" flipV="1">
            <a:off x="2362200" y="3962400"/>
            <a:ext cx="228600" cy="68580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7030A0"/>
            </a:solidFill>
            <a:prstDash val="solid"/>
            <a:round/>
            <a:headEnd type="none" w="sm" len="sm"/>
            <a:tailEnd type="triangle"/>
          </a:ln>
          <a:effectLst/>
        </p:spPr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1066800"/>
            <a:ext cx="1894974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692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ounded Rectangle 17"/>
          <p:cNvSpPr/>
          <p:nvPr/>
        </p:nvSpPr>
        <p:spPr bwMode="auto">
          <a:xfrm>
            <a:off x="1828800" y="5029200"/>
            <a:ext cx="4800600" cy="12192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zh-CN" sz="4000" b="1" dirty="0" smtClean="0">
                <a:solidFill>
                  <a:srgbClr val="010000"/>
                </a:solidFill>
                <a:latin typeface="Century Gothic" charset="0"/>
              </a:rPr>
              <a:t>Linear Transform of Normal is Normal</a:t>
            </a:r>
            <a:endParaRPr lang="en-US" altLang="zh-CN" sz="4000" b="1" dirty="0">
              <a:solidFill>
                <a:srgbClr val="010000"/>
              </a:solidFill>
              <a:latin typeface="Century Gothic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0" y="990600"/>
            <a:ext cx="2362200" cy="355600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1752600" y="2057400"/>
            <a:ext cx="4966427" cy="466130"/>
            <a:chOff x="1828800" y="1976735"/>
            <a:chExt cx="4966427" cy="466130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11400" y="2080567"/>
              <a:ext cx="1574800" cy="254000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1828800" y="1976735"/>
              <a:ext cx="38985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ea typeface="Times New Roman" charset="0"/>
                  <a:cs typeface="Times New Roman" charset="0"/>
                </a:rPr>
                <a:t>If</a:t>
              </a:r>
              <a:endParaRPr lang="en-US" dirty="0">
                <a:ea typeface="Times New Roman" charset="0"/>
                <a:cs typeface="Times New Roman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962400" y="1981200"/>
              <a:ext cx="283282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ea typeface="Times New Roman" charset="0"/>
                  <a:cs typeface="Times New Roman" charset="0"/>
                </a:rPr>
                <a:t>t</a:t>
              </a:r>
              <a:r>
                <a:rPr lang="en-US" dirty="0" smtClean="0">
                  <a:ea typeface="Times New Roman" charset="0"/>
                  <a:cs typeface="Times New Roman" charset="0"/>
                </a:rPr>
                <a:t>hen </a:t>
              </a:r>
              <a:r>
                <a:rPr lang="en-US" i="1" dirty="0" smtClean="0">
                  <a:ea typeface="Times New Roman" charset="0"/>
                  <a:cs typeface="Times New Roman" charset="0"/>
                </a:rPr>
                <a:t>Y</a:t>
              </a:r>
              <a:r>
                <a:rPr lang="en-US" dirty="0" smtClean="0">
                  <a:ea typeface="Times New Roman" charset="0"/>
                  <a:cs typeface="Times New Roman" charset="0"/>
                </a:rPr>
                <a:t> is also Normal</a:t>
              </a:r>
              <a:endParaRPr lang="en-US" dirty="0">
                <a:ea typeface="Times New Roman" charset="0"/>
                <a:cs typeface="Times New Roman" charset="0"/>
              </a:endParaRPr>
            </a:p>
          </p:txBody>
        </p:sp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3263900"/>
            <a:ext cx="2400300" cy="12192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0600" y="3263900"/>
            <a:ext cx="3124200" cy="12319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19400" y="5410200"/>
            <a:ext cx="2755900" cy="355600"/>
          </a:xfrm>
          <a:prstGeom prst="rect">
            <a:avLst/>
          </a:prstGeom>
        </p:spPr>
      </p:pic>
      <p:cxnSp>
        <p:nvCxnSpPr>
          <p:cNvPr id="19" name="Straight Connector 18"/>
          <p:cNvCxnSpPr/>
          <p:nvPr/>
        </p:nvCxnSpPr>
        <p:spPr bwMode="auto">
          <a:xfrm>
            <a:off x="381000" y="1676400"/>
            <a:ext cx="83820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</p:spTree>
    <p:extLst>
      <p:ext uri="{BB962C8B-B14F-4D97-AF65-F5344CB8AC3E}">
        <p14:creationId xmlns:p14="http://schemas.microsoft.com/office/powerpoint/2010/main" val="844406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ounded Rectangle 20"/>
          <p:cNvSpPr/>
          <p:nvPr/>
        </p:nvSpPr>
        <p:spPr bwMode="auto">
          <a:xfrm>
            <a:off x="1905000" y="4038600"/>
            <a:ext cx="4800600" cy="24384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zh-CN" sz="4000" b="1" dirty="0" smtClean="0">
                <a:solidFill>
                  <a:srgbClr val="010000"/>
                </a:solidFill>
                <a:latin typeface="Century Gothic" charset="0"/>
              </a:rPr>
              <a:t>Special Linear Transform</a:t>
            </a:r>
            <a:endParaRPr lang="en-US" altLang="zh-CN" sz="4000" b="1" dirty="0">
              <a:solidFill>
                <a:srgbClr val="010000"/>
              </a:solidFill>
              <a:latin typeface="Century Gothic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4050" y="1473200"/>
            <a:ext cx="2755900" cy="3556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3048000"/>
            <a:ext cx="3060700" cy="6350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143000" y="2362200"/>
            <a:ext cx="66559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There is a special case of linear transform for any </a:t>
            </a:r>
            <a:r>
              <a:rPr lang="en-US" i="1" dirty="0" smtClean="0"/>
              <a:t>X</a:t>
            </a:r>
            <a:r>
              <a:rPr lang="en-US" dirty="0" smtClean="0"/>
              <a:t>: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5600" y="4419600"/>
            <a:ext cx="2717800" cy="1625600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2088787" y="863600"/>
            <a:ext cx="4966427" cy="466130"/>
            <a:chOff x="1828800" y="1976735"/>
            <a:chExt cx="4966427" cy="466130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11400" y="2080567"/>
              <a:ext cx="1574800" cy="254000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1828800" y="1976735"/>
              <a:ext cx="38985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ea typeface="Times New Roman" charset="0"/>
                  <a:cs typeface="Times New Roman" charset="0"/>
                </a:rPr>
                <a:t>If</a:t>
              </a:r>
              <a:endParaRPr lang="en-US" dirty="0">
                <a:ea typeface="Times New Roman" charset="0"/>
                <a:cs typeface="Times New Roman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962400" y="1981200"/>
              <a:ext cx="283282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ea typeface="Times New Roman" charset="0"/>
                  <a:cs typeface="Times New Roman" charset="0"/>
                </a:rPr>
                <a:t>t</a:t>
              </a:r>
              <a:r>
                <a:rPr lang="en-US" dirty="0" smtClean="0">
                  <a:ea typeface="Times New Roman" charset="0"/>
                  <a:cs typeface="Times New Roman" charset="0"/>
                </a:rPr>
                <a:t>hen </a:t>
              </a:r>
              <a:r>
                <a:rPr lang="en-US" i="1" dirty="0" smtClean="0">
                  <a:ea typeface="Times New Roman" charset="0"/>
                  <a:cs typeface="Times New Roman" charset="0"/>
                </a:rPr>
                <a:t>Y</a:t>
              </a:r>
              <a:r>
                <a:rPr lang="en-US" dirty="0" smtClean="0">
                  <a:ea typeface="Times New Roman" charset="0"/>
                  <a:cs typeface="Times New Roman" charset="0"/>
                </a:rPr>
                <a:t> is also Normal</a:t>
              </a:r>
              <a:endParaRPr lang="en-US" dirty="0">
                <a:ea typeface="Times New Roman" charset="0"/>
                <a:cs typeface="Times New Roman" charset="0"/>
              </a:endParaRPr>
            </a:p>
          </p:txBody>
        </p:sp>
      </p:grpSp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62600" y="3048000"/>
            <a:ext cx="787400" cy="6350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81800" y="3124200"/>
            <a:ext cx="990600" cy="571500"/>
          </a:xfrm>
          <a:prstGeom prst="rect">
            <a:avLst/>
          </a:prstGeom>
        </p:spPr>
      </p:pic>
      <p:cxnSp>
        <p:nvCxnSpPr>
          <p:cNvPr id="19" name="Straight Connector 18"/>
          <p:cNvCxnSpPr/>
          <p:nvPr/>
        </p:nvCxnSpPr>
        <p:spPr bwMode="auto">
          <a:xfrm>
            <a:off x="381000" y="2057400"/>
            <a:ext cx="83820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</p:spTree>
    <p:extLst>
      <p:ext uri="{BB962C8B-B14F-4D97-AF65-F5344CB8AC3E}">
        <p14:creationId xmlns:p14="http://schemas.microsoft.com/office/powerpoint/2010/main" val="1334155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Content Placeholder 2"/>
          <p:cNvSpPr>
            <a:spLocks noGrp="1"/>
          </p:cNvSpPr>
          <p:nvPr>
            <p:ph idx="1"/>
          </p:nvPr>
        </p:nvSpPr>
        <p:spPr>
          <a:xfrm>
            <a:off x="533400" y="1143000"/>
            <a:ext cx="8382000" cy="5181600"/>
          </a:xfrm>
        </p:spPr>
        <p:txBody>
          <a:bodyPr/>
          <a:lstStyle/>
          <a:p>
            <a:pPr>
              <a:defRPr/>
            </a:pPr>
            <a:r>
              <a:rPr lang="en-US" i="1" dirty="0" smtClean="0">
                <a:latin typeface="Arial" pitchFamily="34" charset="0"/>
                <a:cs typeface="Arial" pitchFamily="34" charset="0"/>
              </a:rPr>
              <a:t>X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is a </a:t>
            </a:r>
            <a:r>
              <a:rPr lang="en-US" b="1" u="sng" dirty="0" smtClean="0">
                <a:latin typeface="Arial" pitchFamily="34" charset="0"/>
                <a:cs typeface="Arial" pitchFamily="34" charset="0"/>
              </a:rPr>
              <a:t>Normal Random Variable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: </a:t>
            </a:r>
            <a:r>
              <a:rPr lang="en-US" i="1" dirty="0" smtClean="0">
                <a:latin typeface="Arial" pitchFamily="34" charset="0"/>
                <a:cs typeface="Arial" pitchFamily="34" charset="0"/>
              </a:rPr>
              <a:t>X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~ N(</a:t>
            </a:r>
            <a:r>
              <a:rPr lang="en-US" i="1" dirty="0" smtClean="0">
                <a:latin typeface="Symbol" pitchFamily="18" charset="2"/>
                <a:cs typeface="Arial" pitchFamily="34" charset="0"/>
              </a:rPr>
              <a:t>m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, </a:t>
            </a:r>
            <a:r>
              <a:rPr lang="en-US" i="1" dirty="0" smtClean="0">
                <a:latin typeface="Symbol" pitchFamily="18" charset="2"/>
                <a:cs typeface="Arial" pitchFamily="34" charset="0"/>
              </a:rPr>
              <a:t>s</a:t>
            </a:r>
            <a:r>
              <a:rPr lang="en-US" sz="1400" i="1" dirty="0" smtClean="0">
                <a:latin typeface="Symbol" pitchFamily="18" charset="2"/>
                <a:cs typeface="Arial" pitchFamily="34" charset="0"/>
              </a:rPr>
              <a:t> </a:t>
            </a:r>
            <a:r>
              <a:rPr lang="en-US" baseline="40000" dirty="0" smtClean="0">
                <a:latin typeface="Arial" pitchFamily="34" charset="0"/>
                <a:cs typeface="Arial" pitchFamily="34" charset="0"/>
              </a:rPr>
              <a:t>2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)</a:t>
            </a:r>
          </a:p>
          <a:p>
            <a:pPr lvl="1">
              <a:defRPr/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Probability Density Function (PDF):</a:t>
            </a:r>
          </a:p>
          <a:p>
            <a:pPr lvl="1">
              <a:defRPr/>
            </a:pPr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pPr lvl="1">
              <a:defRPr/>
            </a:pPr>
            <a:endParaRPr lang="en-US" sz="3000" dirty="0" smtClean="0">
              <a:latin typeface="Arial" pitchFamily="34" charset="0"/>
              <a:cs typeface="Arial" pitchFamily="34" charset="0"/>
            </a:endParaRPr>
          </a:p>
          <a:p>
            <a:pPr lvl="1">
              <a:defRPr/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</a:p>
          <a:p>
            <a:pPr lvl="1">
              <a:defRPr/>
            </a:pPr>
            <a:endParaRPr lang="en-US" sz="1200" dirty="0" smtClean="0">
              <a:latin typeface="Arial" pitchFamily="34" charset="0"/>
              <a:cs typeface="Arial" pitchFamily="34" charset="0"/>
            </a:endParaRPr>
          </a:p>
          <a:p>
            <a:pPr lvl="1">
              <a:defRPr/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</a:p>
          <a:p>
            <a:pPr lvl="1">
              <a:defRPr/>
            </a:pPr>
            <a:endParaRPr lang="en-US" sz="1800" dirty="0" smtClean="0">
              <a:latin typeface="Arial" pitchFamily="34" charset="0"/>
              <a:cs typeface="Arial" pitchFamily="34" charset="0"/>
            </a:endParaRPr>
          </a:p>
          <a:p>
            <a:pPr lvl="1">
              <a:defRPr/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Also called “Gaussian”</a:t>
            </a:r>
          </a:p>
          <a:p>
            <a:pPr lvl="1">
              <a:defRPr/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Note: </a:t>
            </a:r>
            <a:r>
              <a:rPr lang="en-US" i="1" dirty="0" smtClean="0">
                <a:latin typeface="+mj-lt"/>
                <a:cs typeface="Arial" pitchFamily="34" charset="0"/>
              </a:rPr>
              <a:t>f(x)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is symmetric about </a:t>
            </a:r>
            <a:r>
              <a:rPr lang="en-US" i="1" dirty="0" smtClean="0">
                <a:latin typeface="Symbol" pitchFamily="18" charset="2"/>
                <a:cs typeface="Arial" pitchFamily="34" charset="0"/>
              </a:rPr>
              <a:t>m</a:t>
            </a:r>
          </a:p>
          <a:p>
            <a:pPr lvl="1">
              <a:defRPr/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Common for natural phenomena: heights, weights, etc.</a:t>
            </a:r>
          </a:p>
          <a:p>
            <a:pPr lvl="1">
              <a:defRPr/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Often results from the sum of multiple variables</a:t>
            </a:r>
          </a:p>
          <a:p>
            <a:pPr lvl="1">
              <a:defRPr/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Noise</a:t>
            </a:r>
          </a:p>
        </p:txBody>
      </p:sp>
      <p:graphicFrame>
        <p:nvGraphicFramePr>
          <p:cNvPr id="1026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7344041"/>
              </p:ext>
            </p:extLst>
          </p:nvPr>
        </p:nvGraphicFramePr>
        <p:xfrm>
          <a:off x="1052513" y="2057400"/>
          <a:ext cx="6581775" cy="954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09" name="Equation" r:id="rId3" imgW="2895600" imgH="419100" progId="Equation.3">
                  <p:embed/>
                </p:oleObj>
              </mc:Choice>
              <mc:Fallback>
                <p:oleObj name="Equation" r:id="rId3" imgW="2895600" imgH="41910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52513" y="2057400"/>
                        <a:ext cx="6581775" cy="954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81783097"/>
              </p:ext>
            </p:extLst>
          </p:nvPr>
        </p:nvGraphicFramePr>
        <p:xfrm>
          <a:off x="1277938" y="3048000"/>
          <a:ext cx="1430337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10" name="Equation" r:id="rId5" imgW="634725" imgH="203112" progId="Equation.3">
                  <p:embed/>
                </p:oleObj>
              </mc:Choice>
              <mc:Fallback>
                <p:oleObj name="Equation" r:id="rId5" imgW="634725" imgH="203112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77938" y="3048000"/>
                        <a:ext cx="1430337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27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20048222"/>
              </p:ext>
            </p:extLst>
          </p:nvPr>
        </p:nvGraphicFramePr>
        <p:xfrm>
          <a:off x="1295400" y="3657600"/>
          <a:ext cx="1905000" cy="527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11" name="Equation" r:id="rId7" imgW="825500" imgH="228600" progId="Equation.3">
                  <p:embed/>
                </p:oleObj>
              </mc:Choice>
              <mc:Fallback>
                <p:oleObj name="Equation" r:id="rId7" imgW="825500" imgH="228600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5400" y="3657600"/>
                        <a:ext cx="1905000" cy="527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36"/>
          <p:cNvGrpSpPr>
            <a:grpSpLocks/>
          </p:cNvGrpSpPr>
          <p:nvPr/>
        </p:nvGrpSpPr>
        <p:grpSpPr bwMode="auto">
          <a:xfrm>
            <a:off x="4800600" y="2781300"/>
            <a:ext cx="4191000" cy="2247900"/>
            <a:chOff x="4800600" y="3085531"/>
            <a:chExt cx="4191000" cy="2248469"/>
          </a:xfrm>
        </p:grpSpPr>
        <p:graphicFrame>
          <p:nvGraphicFramePr>
            <p:cNvPr id="6155" name="Object 12"/>
            <p:cNvGraphicFramePr>
              <a:graphicFrameLocks noChangeAspect="1"/>
            </p:cNvGraphicFramePr>
            <p:nvPr/>
          </p:nvGraphicFramePr>
          <p:xfrm>
            <a:off x="4800600" y="3770313"/>
            <a:ext cx="644525" cy="38115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212" name="Equation" r:id="rId9" imgW="342751" imgH="203112" progId="Equation.3">
                    <p:embed/>
                  </p:oleObj>
                </mc:Choice>
                <mc:Fallback>
                  <p:oleObj name="Equation" r:id="rId9" imgW="342751" imgH="203112" progId="Equation.3">
                    <p:embed/>
                    <p:pic>
                      <p:nvPicPr>
                        <p:cNvPr id="0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00600" y="3770313"/>
                          <a:ext cx="644525" cy="38115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rgbClr val="000000">
                                    <a:alpha val="74998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156" name="Object 13"/>
            <p:cNvGraphicFramePr>
              <a:graphicFrameLocks noChangeAspect="1"/>
            </p:cNvGraphicFramePr>
            <p:nvPr/>
          </p:nvGraphicFramePr>
          <p:xfrm>
            <a:off x="8751888" y="4691063"/>
            <a:ext cx="239712" cy="2619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213" name="Equation" r:id="rId11" imgW="126835" imgH="139518" progId="Equation.3">
                    <p:embed/>
                  </p:oleObj>
                </mc:Choice>
                <mc:Fallback>
                  <p:oleObj name="Equation" r:id="rId11" imgW="126835" imgH="139518" progId="Equation.3">
                    <p:embed/>
                    <p:pic>
                      <p:nvPicPr>
                        <p:cNvPr id="0" name="Object 1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751888" y="4691063"/>
                          <a:ext cx="239712" cy="26193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rgbClr val="000000">
                                    <a:alpha val="74998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6157" name="Picture 16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10200" y="3085531"/>
              <a:ext cx="3352800" cy="22484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</p:pic>
      </p:grpSp>
      <p:grpSp>
        <p:nvGrpSpPr>
          <p:cNvPr id="3" name="Group 40"/>
          <p:cNvGrpSpPr>
            <a:grpSpLocks/>
          </p:cNvGrpSpPr>
          <p:nvPr/>
        </p:nvGrpSpPr>
        <p:grpSpPr bwMode="auto">
          <a:xfrm>
            <a:off x="7105650" y="2586038"/>
            <a:ext cx="361950" cy="1833562"/>
            <a:chOff x="7105000" y="2891135"/>
            <a:chExt cx="362600" cy="1833266"/>
          </a:xfrm>
        </p:grpSpPr>
        <p:cxnSp>
          <p:nvCxnSpPr>
            <p:cNvPr id="6153" name="Straight Connector 38"/>
            <p:cNvCxnSpPr>
              <a:cxnSpLocks noChangeShapeType="1"/>
            </p:cNvCxnSpPr>
            <p:nvPr/>
          </p:nvCxnSpPr>
          <p:spPr bwMode="auto">
            <a:xfrm rot="5400000" flipH="1" flipV="1">
              <a:off x="6575426" y="3999707"/>
              <a:ext cx="1447800" cy="1588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6154" name="Rectangle 39"/>
            <p:cNvSpPr>
              <a:spLocks noChangeArrowheads="1"/>
            </p:cNvSpPr>
            <p:nvPr/>
          </p:nvSpPr>
          <p:spPr bwMode="auto">
            <a:xfrm>
              <a:off x="7105000" y="2891135"/>
              <a:ext cx="36260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Char char="•"/>
                <a:defRPr kumimoji="1" sz="2800">
                  <a:solidFill>
                    <a:schemeClr val="bg2"/>
                  </a:solidFill>
                  <a:latin typeface="Times New Roman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charset="2"/>
                <a:buChar char="Ø"/>
                <a:defRPr kumimoji="1" sz="2400">
                  <a:solidFill>
                    <a:schemeClr val="bg2"/>
                  </a:solidFill>
                  <a:latin typeface="Times New Roman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Monotype Sorts" charset="2"/>
                <a:buChar char="F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en-US" sz="2400" i="1">
                  <a:solidFill>
                    <a:srgbClr val="FF0000"/>
                  </a:solidFill>
                  <a:latin typeface="Symbol" charset="2"/>
                  <a:ea typeface="Arial" charset="0"/>
                  <a:cs typeface="Arial" charset="0"/>
                </a:rPr>
                <a:t>m</a:t>
              </a:r>
              <a:endParaRPr kumimoji="0" lang="en-US" altLang="en-US" sz="2400">
                <a:solidFill>
                  <a:srgbClr val="FF0000"/>
                </a:solidFill>
              </a:endParaRPr>
            </a:p>
          </p:txBody>
        </p:sp>
      </p:grpSp>
      <p:sp>
        <p:nvSpPr>
          <p:cNvPr id="15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zh-CN" sz="4000" b="1" dirty="0" smtClean="0">
                <a:solidFill>
                  <a:srgbClr val="010000"/>
                </a:solidFill>
                <a:latin typeface="Century Gothic" charset="0"/>
              </a:rPr>
              <a:t>The Normal Distribution</a:t>
            </a:r>
            <a:endParaRPr lang="en-US" altLang="zh-CN" sz="4000" b="1" dirty="0">
              <a:solidFill>
                <a:srgbClr val="010000"/>
              </a:solidFill>
              <a:latin typeface="Century Gothic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Content Placeholder 2"/>
          <p:cNvSpPr>
            <a:spLocks noGrp="1"/>
          </p:cNvSpPr>
          <p:nvPr>
            <p:ph idx="1"/>
          </p:nvPr>
        </p:nvSpPr>
        <p:spPr>
          <a:xfrm>
            <a:off x="533400" y="1143000"/>
            <a:ext cx="8382000" cy="5181600"/>
          </a:xfrm>
        </p:spPr>
        <p:txBody>
          <a:bodyPr/>
          <a:lstStyle/>
          <a:p>
            <a:r>
              <a:rPr lang="en-US" altLang="en-US" i="1" dirty="0">
                <a:latin typeface="Times New Roman" charset="0"/>
                <a:ea typeface="Times New Roman" charset="0"/>
                <a:cs typeface="Times New Roman" charset="0"/>
              </a:rPr>
              <a:t>Z</a:t>
            </a:r>
            <a:r>
              <a:rPr lang="en-US" altLang="en-US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en-US" dirty="0">
                <a:latin typeface="Arial" charset="0"/>
                <a:ea typeface="Arial" charset="0"/>
                <a:cs typeface="Arial" charset="0"/>
              </a:rPr>
              <a:t>is a </a:t>
            </a:r>
            <a:r>
              <a:rPr lang="en-US" altLang="en-US" b="1" u="sng" dirty="0">
                <a:latin typeface="Arial" charset="0"/>
                <a:ea typeface="Arial" charset="0"/>
                <a:cs typeface="Arial" charset="0"/>
              </a:rPr>
              <a:t>Standard (or Unit) Normal RV</a:t>
            </a:r>
            <a:r>
              <a:rPr lang="en-US" altLang="en-US" dirty="0">
                <a:latin typeface="Times New Roman" charset="0"/>
                <a:ea typeface="Times New Roman" charset="0"/>
                <a:cs typeface="Times New Roman" charset="0"/>
              </a:rPr>
              <a:t>: </a:t>
            </a:r>
            <a:r>
              <a:rPr lang="en-US" altLang="en-US" i="1" dirty="0">
                <a:latin typeface="Times New Roman" charset="0"/>
                <a:ea typeface="Times New Roman" charset="0"/>
                <a:cs typeface="Times New Roman" charset="0"/>
              </a:rPr>
              <a:t>Z</a:t>
            </a:r>
            <a:r>
              <a:rPr lang="en-US" altLang="en-US" dirty="0">
                <a:latin typeface="Times New Roman" charset="0"/>
                <a:ea typeface="Times New Roman" charset="0"/>
                <a:cs typeface="Times New Roman" charset="0"/>
              </a:rPr>
              <a:t> ~ N(0, 1)</a:t>
            </a:r>
          </a:p>
          <a:p>
            <a:pPr lvl="1">
              <a:buFont typeface="Wingdings" charset="2"/>
              <a:buChar char="§"/>
            </a:pPr>
            <a:r>
              <a:rPr lang="en-US" altLang="en-US" dirty="0">
                <a:latin typeface="Times New Roman" charset="0"/>
                <a:ea typeface="Times New Roman" charset="0"/>
                <a:cs typeface="Times New Roman" charset="0"/>
              </a:rPr>
              <a:t>E[Z] = </a:t>
            </a:r>
            <a:r>
              <a:rPr lang="en-US" altLang="en-US" i="1" dirty="0">
                <a:latin typeface="Times New Roman" charset="0"/>
                <a:ea typeface="Times New Roman" charset="0"/>
                <a:cs typeface="Times New Roman" charset="0"/>
              </a:rPr>
              <a:t>m</a:t>
            </a:r>
            <a:r>
              <a:rPr lang="en-US" altLang="en-US" dirty="0">
                <a:latin typeface="Times New Roman" charset="0"/>
                <a:ea typeface="Times New Roman" charset="0"/>
                <a:cs typeface="Times New Roman" charset="0"/>
              </a:rPr>
              <a:t> = 0	 </a:t>
            </a:r>
            <a:r>
              <a:rPr lang="en-US" altLang="en-US" dirty="0" err="1">
                <a:latin typeface="Times New Roman" charset="0"/>
                <a:ea typeface="Times New Roman" charset="0"/>
                <a:cs typeface="Times New Roman" charset="0"/>
              </a:rPr>
              <a:t>Var</a:t>
            </a:r>
            <a:r>
              <a:rPr lang="en-US" altLang="en-US" dirty="0">
                <a:latin typeface="Times New Roman" charset="0"/>
                <a:ea typeface="Times New Roman" charset="0"/>
                <a:cs typeface="Times New Roman" charset="0"/>
              </a:rPr>
              <a:t>(Z) = </a:t>
            </a:r>
            <a:r>
              <a:rPr lang="en-US" altLang="en-US" i="1" dirty="0">
                <a:latin typeface="Times New Roman" charset="0"/>
                <a:ea typeface="Times New Roman" charset="0"/>
                <a:cs typeface="Times New Roman" charset="0"/>
              </a:rPr>
              <a:t>s</a:t>
            </a:r>
            <a:r>
              <a:rPr lang="en-US" altLang="en-US" sz="1000" i="1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en-US" baseline="40000" dirty="0">
                <a:latin typeface="Times New Roman" charset="0"/>
                <a:ea typeface="Times New Roman" charset="0"/>
                <a:cs typeface="Times New Roman" charset="0"/>
              </a:rPr>
              <a:t>2</a:t>
            </a:r>
            <a:r>
              <a:rPr lang="en-US" altLang="en-US" dirty="0">
                <a:latin typeface="Times New Roman" charset="0"/>
                <a:ea typeface="Times New Roman" charset="0"/>
                <a:cs typeface="Times New Roman" charset="0"/>
              </a:rPr>
              <a:t> = 1	SD(Z) = </a:t>
            </a:r>
            <a:r>
              <a:rPr lang="en-US" altLang="en-US" i="1" dirty="0">
                <a:latin typeface="Times New Roman" charset="0"/>
                <a:ea typeface="Times New Roman" charset="0"/>
                <a:cs typeface="Times New Roman" charset="0"/>
              </a:rPr>
              <a:t>s</a:t>
            </a:r>
            <a:r>
              <a:rPr lang="en-US" altLang="en-US" sz="900" i="1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en-US" dirty="0">
                <a:latin typeface="Times New Roman" charset="0"/>
                <a:ea typeface="Times New Roman" charset="0"/>
                <a:cs typeface="Times New Roman" charset="0"/>
              </a:rPr>
              <a:t> = 1</a:t>
            </a:r>
          </a:p>
          <a:p>
            <a:pPr lvl="1">
              <a:buFont typeface="Wingdings" charset="2"/>
              <a:buChar char="§"/>
            </a:pPr>
            <a:r>
              <a:rPr lang="en-US" altLang="en-US" dirty="0">
                <a:latin typeface="Times New Roman" charset="0"/>
                <a:ea typeface="Times New Roman" charset="0"/>
                <a:cs typeface="Times New Roman" charset="0"/>
              </a:rPr>
              <a:t>CDF of Z, </a:t>
            </a:r>
            <a:r>
              <a:rPr lang="en-US" altLang="en-US" sz="2800" i="1" dirty="0">
                <a:latin typeface="Times New Roman" charset="0"/>
                <a:ea typeface="Times New Roman" charset="0"/>
                <a:cs typeface="Times New Roman" charset="0"/>
              </a:rPr>
              <a:t>F</a:t>
            </a:r>
            <a:r>
              <a:rPr lang="en-US" altLang="en-US" sz="2800" i="1" baseline="-25000" dirty="0">
                <a:latin typeface="Times New Roman" charset="0"/>
                <a:ea typeface="Times New Roman" charset="0"/>
                <a:cs typeface="Times New Roman" charset="0"/>
              </a:rPr>
              <a:t>Z</a:t>
            </a:r>
            <a:r>
              <a:rPr lang="en-US" altLang="en-US" sz="2800" dirty="0">
                <a:latin typeface="Times New Roman" charset="0"/>
                <a:ea typeface="Times New Roman" charset="0"/>
                <a:cs typeface="Times New Roman" charset="0"/>
              </a:rPr>
              <a:t>(</a:t>
            </a:r>
            <a:r>
              <a:rPr lang="en-US" altLang="en-US" sz="2800" i="1" dirty="0">
                <a:latin typeface="Times New Roman" charset="0"/>
                <a:ea typeface="Times New Roman" charset="0"/>
                <a:cs typeface="Times New Roman" charset="0"/>
              </a:rPr>
              <a:t>z</a:t>
            </a:r>
            <a:r>
              <a:rPr lang="en-US" altLang="en-US" sz="2800" dirty="0">
                <a:latin typeface="Times New Roman" charset="0"/>
                <a:ea typeface="Times New Roman" charset="0"/>
                <a:cs typeface="Times New Roman" charset="0"/>
              </a:rPr>
              <a:t>)</a:t>
            </a:r>
            <a:r>
              <a:rPr lang="en-US" altLang="en-US" dirty="0">
                <a:latin typeface="Times New Roman" charset="0"/>
                <a:ea typeface="Times New Roman" charset="0"/>
                <a:cs typeface="Times New Roman" charset="0"/>
              </a:rPr>
              <a:t> does not have closed form</a:t>
            </a:r>
          </a:p>
          <a:p>
            <a:pPr lvl="1">
              <a:buFont typeface="Wingdings" charset="2"/>
              <a:buChar char="§"/>
            </a:pPr>
            <a:r>
              <a:rPr lang="en-US" altLang="en-US" dirty="0">
                <a:latin typeface="Times New Roman" charset="0"/>
                <a:ea typeface="Times New Roman" charset="0"/>
                <a:cs typeface="Times New Roman" charset="0"/>
              </a:rPr>
              <a:t>We denote </a:t>
            </a:r>
            <a:r>
              <a:rPr lang="en-US" altLang="en-US" i="1" dirty="0">
                <a:latin typeface="Times New Roman" charset="0"/>
                <a:ea typeface="Times New Roman" charset="0"/>
                <a:cs typeface="Times New Roman" charset="0"/>
              </a:rPr>
              <a:t>F</a:t>
            </a:r>
            <a:r>
              <a:rPr lang="en-US" altLang="en-US" i="1" baseline="-25000" dirty="0">
                <a:latin typeface="Times New Roman" charset="0"/>
                <a:ea typeface="Times New Roman" charset="0"/>
                <a:cs typeface="Times New Roman" charset="0"/>
              </a:rPr>
              <a:t>Z</a:t>
            </a:r>
            <a:r>
              <a:rPr lang="en-US" altLang="en-US" dirty="0">
                <a:latin typeface="Times New Roman" charset="0"/>
                <a:ea typeface="Times New Roman" charset="0"/>
                <a:cs typeface="Times New Roman" charset="0"/>
              </a:rPr>
              <a:t>(</a:t>
            </a:r>
            <a:r>
              <a:rPr lang="en-US" altLang="en-US" i="1" dirty="0">
                <a:latin typeface="Times New Roman" charset="0"/>
                <a:ea typeface="Times New Roman" charset="0"/>
                <a:cs typeface="Times New Roman" charset="0"/>
              </a:rPr>
              <a:t>z</a:t>
            </a:r>
            <a:r>
              <a:rPr lang="en-US" altLang="en-US" dirty="0">
                <a:latin typeface="Times New Roman" charset="0"/>
                <a:ea typeface="Times New Roman" charset="0"/>
                <a:cs typeface="Times New Roman" charset="0"/>
              </a:rPr>
              <a:t>) as </a:t>
            </a:r>
            <a:r>
              <a:rPr lang="en-US" altLang="en-US" dirty="0">
                <a:latin typeface="Times New Roman" charset="0"/>
                <a:ea typeface="Times New Roman" charset="0"/>
                <a:cs typeface="Times New Roman" charset="0"/>
                <a:sym typeface="Symbol" charset="2"/>
              </a:rPr>
              <a:t>(</a:t>
            </a:r>
            <a:r>
              <a:rPr lang="en-US" altLang="en-US" sz="2800" i="1" dirty="0">
                <a:latin typeface="Times New Roman" charset="0"/>
                <a:ea typeface="Times New Roman" charset="0"/>
                <a:cs typeface="Times New Roman" charset="0"/>
                <a:sym typeface="Symbol" charset="2"/>
              </a:rPr>
              <a:t>z</a:t>
            </a:r>
            <a:r>
              <a:rPr lang="en-US" altLang="en-US" dirty="0">
                <a:latin typeface="Times New Roman" charset="0"/>
                <a:ea typeface="Times New Roman" charset="0"/>
                <a:cs typeface="Times New Roman" charset="0"/>
                <a:sym typeface="Symbol" charset="2"/>
              </a:rPr>
              <a:t>):   “phi of z”</a:t>
            </a:r>
            <a:endParaRPr lang="en-US" altLang="en-US" dirty="0">
              <a:latin typeface="Times New Roman" charset="0"/>
              <a:ea typeface="Times New Roman" charset="0"/>
              <a:cs typeface="Times New Roman" charset="0"/>
            </a:endParaRPr>
          </a:p>
          <a:p>
            <a:pPr lvl="1">
              <a:buFont typeface="Wingdings" charset="2"/>
              <a:buChar char="§"/>
            </a:pPr>
            <a:endParaRPr lang="en-US" altLang="en-US" dirty="0">
              <a:latin typeface="Times New Roman" charset="0"/>
              <a:ea typeface="Times New Roman" charset="0"/>
              <a:cs typeface="Times New Roman" charset="0"/>
            </a:endParaRPr>
          </a:p>
          <a:p>
            <a:pPr lvl="1">
              <a:buFont typeface="Wingdings" charset="2"/>
              <a:buChar char="§"/>
            </a:pPr>
            <a:endParaRPr lang="en-US" altLang="en-US" dirty="0">
              <a:latin typeface="Times New Roman" charset="0"/>
              <a:ea typeface="Times New Roman" charset="0"/>
              <a:cs typeface="Times New Roman" charset="0"/>
            </a:endParaRPr>
          </a:p>
          <a:p>
            <a:pPr lvl="1">
              <a:buFont typeface="Wingdings" charset="2"/>
              <a:buChar char="§"/>
            </a:pPr>
            <a:endParaRPr lang="en-US" altLang="en-US" sz="7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lvl="1">
              <a:buFont typeface="Wingdings" charset="2"/>
              <a:buChar char="§"/>
            </a:pPr>
            <a:r>
              <a:rPr lang="en-US" altLang="en-US" dirty="0">
                <a:latin typeface="Times New Roman" charset="0"/>
                <a:ea typeface="Times New Roman" charset="0"/>
                <a:cs typeface="Times New Roman" charset="0"/>
              </a:rPr>
              <a:t>By symmetry: </a:t>
            </a:r>
            <a:r>
              <a:rPr lang="en-US" altLang="en-US" dirty="0">
                <a:latin typeface="Times New Roman" charset="0"/>
                <a:ea typeface="Times New Roman" charset="0"/>
                <a:cs typeface="Times New Roman" charset="0"/>
                <a:sym typeface="Symbol" charset="2"/>
              </a:rPr>
              <a:t>(–</a:t>
            </a:r>
            <a:r>
              <a:rPr lang="en-US" altLang="en-US" i="1" dirty="0">
                <a:latin typeface="Times New Roman" charset="0"/>
                <a:ea typeface="Times New Roman" charset="0"/>
                <a:cs typeface="Times New Roman" charset="0"/>
                <a:sym typeface="Symbol" charset="2"/>
              </a:rPr>
              <a:t>z</a:t>
            </a:r>
            <a:r>
              <a:rPr lang="en-US" altLang="en-US" dirty="0">
                <a:latin typeface="Times New Roman" charset="0"/>
                <a:ea typeface="Times New Roman" charset="0"/>
                <a:cs typeface="Times New Roman" charset="0"/>
                <a:sym typeface="Symbol" charset="2"/>
              </a:rPr>
              <a:t>) = P(</a:t>
            </a:r>
            <a:r>
              <a:rPr lang="en-US" altLang="en-US" i="1" dirty="0">
                <a:latin typeface="Times New Roman" charset="0"/>
                <a:ea typeface="Times New Roman" charset="0"/>
                <a:cs typeface="Times New Roman" charset="0"/>
                <a:sym typeface="Symbol" charset="2"/>
              </a:rPr>
              <a:t>Z</a:t>
            </a:r>
            <a:r>
              <a:rPr lang="en-US" altLang="en-US" dirty="0">
                <a:latin typeface="Times New Roman" charset="0"/>
                <a:ea typeface="Times New Roman" charset="0"/>
                <a:cs typeface="Times New Roman" charset="0"/>
                <a:sym typeface="Symbol" charset="2"/>
              </a:rPr>
              <a:t> ≤ –</a:t>
            </a:r>
            <a:r>
              <a:rPr lang="en-US" altLang="en-US" i="1" dirty="0">
                <a:latin typeface="Times New Roman" charset="0"/>
                <a:ea typeface="Times New Roman" charset="0"/>
                <a:cs typeface="Times New Roman" charset="0"/>
                <a:sym typeface="Symbol" charset="2"/>
              </a:rPr>
              <a:t>z</a:t>
            </a:r>
            <a:r>
              <a:rPr lang="en-US" altLang="en-US" dirty="0">
                <a:latin typeface="Times New Roman" charset="0"/>
                <a:ea typeface="Times New Roman" charset="0"/>
                <a:cs typeface="Times New Roman" charset="0"/>
                <a:sym typeface="Symbol" charset="2"/>
              </a:rPr>
              <a:t>) = P(</a:t>
            </a:r>
            <a:r>
              <a:rPr lang="en-US" altLang="en-US" i="1" dirty="0">
                <a:latin typeface="Times New Roman" charset="0"/>
                <a:ea typeface="Times New Roman" charset="0"/>
                <a:cs typeface="Times New Roman" charset="0"/>
                <a:sym typeface="Symbol" charset="2"/>
              </a:rPr>
              <a:t>Z</a:t>
            </a:r>
            <a:r>
              <a:rPr lang="en-US" altLang="en-US" dirty="0">
                <a:latin typeface="Times New Roman" charset="0"/>
                <a:ea typeface="Times New Roman" charset="0"/>
                <a:cs typeface="Times New Roman" charset="0"/>
                <a:sym typeface="Symbol" charset="2"/>
              </a:rPr>
              <a:t> ≥ </a:t>
            </a:r>
            <a:r>
              <a:rPr lang="en-US" altLang="en-US" i="1" dirty="0">
                <a:latin typeface="Times New Roman" charset="0"/>
                <a:ea typeface="Times New Roman" charset="0"/>
                <a:cs typeface="Times New Roman" charset="0"/>
                <a:sym typeface="Symbol" charset="2"/>
              </a:rPr>
              <a:t>z</a:t>
            </a:r>
            <a:r>
              <a:rPr lang="en-US" altLang="en-US" dirty="0">
                <a:latin typeface="Times New Roman" charset="0"/>
                <a:ea typeface="Times New Roman" charset="0"/>
                <a:cs typeface="Times New Roman" charset="0"/>
                <a:sym typeface="Symbol" charset="2"/>
              </a:rPr>
              <a:t>) = 1 – (</a:t>
            </a:r>
            <a:r>
              <a:rPr lang="en-US" altLang="en-US" i="1" dirty="0">
                <a:latin typeface="Times New Roman" charset="0"/>
                <a:ea typeface="Times New Roman" charset="0"/>
                <a:cs typeface="Times New Roman" charset="0"/>
                <a:sym typeface="Symbol" charset="2"/>
              </a:rPr>
              <a:t>z</a:t>
            </a:r>
            <a:r>
              <a:rPr lang="en-US" altLang="en-US" dirty="0">
                <a:latin typeface="Times New Roman" charset="0"/>
                <a:ea typeface="Times New Roman" charset="0"/>
                <a:cs typeface="Times New Roman" charset="0"/>
                <a:sym typeface="Symbol" charset="2"/>
              </a:rPr>
              <a:t>) </a:t>
            </a:r>
            <a:endParaRPr lang="en-US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graphicFrame>
        <p:nvGraphicFramePr>
          <p:cNvPr id="4098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1064848"/>
              </p:ext>
            </p:extLst>
          </p:nvPr>
        </p:nvGraphicFramePr>
        <p:xfrm>
          <a:off x="519113" y="3011488"/>
          <a:ext cx="8405812" cy="1103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37" name="Equation" r:id="rId3" imgW="3581400" imgH="469900" progId="Equation.3">
                  <p:embed/>
                </p:oleObj>
              </mc:Choice>
              <mc:Fallback>
                <p:oleObj name="Equation" r:id="rId3" imgW="3581400" imgH="4699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9113" y="3011488"/>
                        <a:ext cx="8405812" cy="1103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zh-CN" sz="4000" b="1" dirty="0" smtClean="0">
                <a:solidFill>
                  <a:srgbClr val="010000"/>
                </a:solidFill>
                <a:latin typeface="Century Gothic" charset="0"/>
              </a:rPr>
              <a:t>Standard (Unit) Normal Variable</a:t>
            </a:r>
            <a:endParaRPr lang="en-US" altLang="zh-CN" sz="4000" b="1" dirty="0">
              <a:solidFill>
                <a:srgbClr val="010000"/>
              </a:solidFill>
              <a:latin typeface="Century Gothic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39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zh-CN" sz="4000" b="1" dirty="0" smtClean="0">
                <a:solidFill>
                  <a:srgbClr val="010000"/>
                </a:solidFill>
                <a:latin typeface="Century Gothic" charset="0"/>
              </a:rPr>
              <a:t>Symmetry of Phi</a:t>
            </a:r>
            <a:endParaRPr lang="en-US" altLang="zh-CN" sz="4000" b="1" dirty="0">
              <a:solidFill>
                <a:srgbClr val="010000"/>
              </a:solidFill>
              <a:latin typeface="Century 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9658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ounded Rectangle 16"/>
          <p:cNvSpPr/>
          <p:nvPr/>
        </p:nvSpPr>
        <p:spPr bwMode="auto">
          <a:xfrm>
            <a:off x="1905000" y="5181600"/>
            <a:ext cx="4800600" cy="9906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048000" y="1371600"/>
            <a:ext cx="3276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ea typeface="Times New Roman" charset="0"/>
                <a:cs typeface="Times New Roman" charset="0"/>
              </a:rPr>
              <a:t>Use </a:t>
            </a:r>
            <a:r>
              <a:rPr lang="en-US" altLang="en-US" i="1" dirty="0">
                <a:ea typeface="Times New Roman" charset="0"/>
                <a:cs typeface="Times New Roman" charset="0"/>
              </a:rPr>
              <a:t>Z</a:t>
            </a:r>
            <a:r>
              <a:rPr lang="en-US" altLang="en-US" dirty="0">
                <a:ea typeface="Times New Roman" charset="0"/>
                <a:cs typeface="Times New Roman" charset="0"/>
              </a:rPr>
              <a:t> to compute </a:t>
            </a:r>
            <a:r>
              <a:rPr lang="en-US" altLang="en-US" i="1" dirty="0" smtClean="0">
                <a:ea typeface="Times New Roman" charset="0"/>
                <a:cs typeface="Times New Roman" charset="0"/>
              </a:rPr>
              <a:t>F</a:t>
            </a:r>
            <a:r>
              <a:rPr lang="en-US" altLang="en-US" dirty="0" smtClean="0">
                <a:ea typeface="Times New Roman" charset="0"/>
                <a:cs typeface="Times New Roman" charset="0"/>
              </a:rPr>
              <a:t>(</a:t>
            </a:r>
            <a:r>
              <a:rPr lang="en-US" altLang="en-US" i="1" dirty="0" smtClean="0">
                <a:ea typeface="Times New Roman" charset="0"/>
                <a:cs typeface="Times New Roman" charset="0"/>
              </a:rPr>
              <a:t>x</a:t>
            </a:r>
            <a:r>
              <a:rPr lang="en-US" altLang="en-US" dirty="0" smtClean="0">
                <a:ea typeface="Times New Roman" charset="0"/>
                <a:cs typeface="Times New Roman" charset="0"/>
              </a:rPr>
              <a:t>)</a:t>
            </a:r>
            <a:endParaRPr lang="en-US" altLang="en-US" dirty="0">
              <a:ea typeface="Times New Roman" charset="0"/>
              <a:cs typeface="Times New Roman" charset="0"/>
            </a:endParaRP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zh-CN" sz="4000" b="1" dirty="0" smtClean="0">
                <a:solidFill>
                  <a:srgbClr val="010000"/>
                </a:solidFill>
                <a:latin typeface="Century Gothic" charset="0"/>
              </a:rPr>
              <a:t>Compute F(x) via Transform</a:t>
            </a:r>
            <a:endParaRPr lang="en-US" altLang="zh-CN" sz="4000" b="1" dirty="0">
              <a:solidFill>
                <a:srgbClr val="010000"/>
              </a:solidFill>
              <a:latin typeface="Century Gothic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b="87575"/>
          <a:stretch/>
        </p:blipFill>
        <p:spPr>
          <a:xfrm>
            <a:off x="2438400" y="2362200"/>
            <a:ext cx="4025900" cy="41817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b="73590"/>
          <a:stretch/>
        </p:blipFill>
        <p:spPr>
          <a:xfrm>
            <a:off x="3213100" y="914400"/>
            <a:ext cx="2717800" cy="42932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/>
          <a:srcRect t="10768" b="73659"/>
          <a:stretch/>
        </p:blipFill>
        <p:spPr>
          <a:xfrm>
            <a:off x="2438400" y="2895600"/>
            <a:ext cx="4025900" cy="52410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/>
          <a:srcRect t="25900" b="48256"/>
          <a:stretch/>
        </p:blipFill>
        <p:spPr>
          <a:xfrm>
            <a:off x="2438400" y="3429000"/>
            <a:ext cx="4025900" cy="86979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/>
          <a:srcRect t="50972" b="23847"/>
          <a:stretch/>
        </p:blipFill>
        <p:spPr>
          <a:xfrm>
            <a:off x="2438400" y="4267200"/>
            <a:ext cx="4025900" cy="84749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/>
          <a:srcRect t="75491" b="-2660"/>
          <a:stretch/>
        </p:blipFill>
        <p:spPr>
          <a:xfrm>
            <a:off x="2438400" y="5181600"/>
            <a:ext cx="4025900" cy="914400"/>
          </a:xfrm>
          <a:prstGeom prst="rect">
            <a:avLst/>
          </a:prstGeom>
        </p:spPr>
      </p:pic>
      <p:cxnSp>
        <p:nvCxnSpPr>
          <p:cNvPr id="16" name="Straight Connector 15"/>
          <p:cNvCxnSpPr/>
          <p:nvPr/>
        </p:nvCxnSpPr>
        <p:spPr bwMode="auto">
          <a:xfrm>
            <a:off x="685800" y="1981200"/>
            <a:ext cx="80010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</p:spTree>
    <p:extLst>
      <p:ext uri="{BB962C8B-B14F-4D97-AF65-F5344CB8AC3E}">
        <p14:creationId xmlns:p14="http://schemas.microsoft.com/office/powerpoint/2010/main" val="2095461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zh-CN" sz="4000" b="1" dirty="0" smtClean="0">
                <a:solidFill>
                  <a:srgbClr val="010000"/>
                </a:solidFill>
                <a:latin typeface="Century Gothic" charset="0"/>
              </a:rPr>
              <a:t>And here we are</a:t>
            </a:r>
            <a:endParaRPr lang="en-US" altLang="zh-CN" sz="4000" b="1" dirty="0">
              <a:solidFill>
                <a:srgbClr val="010000"/>
              </a:solidFill>
              <a:latin typeface="Century Gothic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219200" y="6172200"/>
            <a:ext cx="66956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dirty="0" smtClean="0">
                <a:ea typeface="Times New Roman" charset="0"/>
                <a:cs typeface="Times New Roman" charset="0"/>
              </a:rPr>
              <a:t>Table of </a:t>
            </a:r>
            <a:r>
              <a:rPr lang="en-US" altLang="en-US" dirty="0">
                <a:ea typeface="Times New Roman" charset="0"/>
                <a:cs typeface="Times New Roman" charset="0"/>
                <a:sym typeface="Symbol" charset="2"/>
              </a:rPr>
              <a:t>(</a:t>
            </a:r>
            <a:r>
              <a:rPr lang="en-US" altLang="en-US" sz="2800" i="1" dirty="0">
                <a:ea typeface="Times New Roman" charset="0"/>
                <a:cs typeface="Times New Roman" charset="0"/>
                <a:sym typeface="Symbol" charset="2"/>
              </a:rPr>
              <a:t>z</a:t>
            </a:r>
            <a:r>
              <a:rPr lang="en-US" altLang="en-US" dirty="0">
                <a:ea typeface="Times New Roman" charset="0"/>
                <a:cs typeface="Times New Roman" charset="0"/>
                <a:sym typeface="Symbol" charset="2"/>
              </a:rPr>
              <a:t>) </a:t>
            </a:r>
            <a:r>
              <a:rPr lang="en-US" altLang="en-US" dirty="0">
                <a:ea typeface="Times New Roman" charset="0"/>
                <a:cs typeface="Times New Roman" charset="0"/>
              </a:rPr>
              <a:t>values in textbook, p. 201 and </a:t>
            </a:r>
            <a:r>
              <a:rPr lang="en-US" altLang="en-US" dirty="0" smtClean="0">
                <a:ea typeface="Times New Roman" charset="0"/>
                <a:cs typeface="Times New Roman" charset="0"/>
              </a:rPr>
              <a:t>handout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8500" y="2667000"/>
            <a:ext cx="5207000" cy="15367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590800" y="1295400"/>
            <a:ext cx="4724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7030A0"/>
                </a:solidFill>
                <a:latin typeface="Chalkboard" charset="0"/>
                <a:ea typeface="Chalkboard" charset="0"/>
                <a:cs typeface="Chalkboard" charset="0"/>
              </a:rPr>
              <a:t>A function </a:t>
            </a:r>
            <a:r>
              <a:rPr lang="en-US" dirty="0" smtClean="0">
                <a:solidFill>
                  <a:srgbClr val="7030A0"/>
                </a:solidFill>
                <a:latin typeface="Chalkboard" charset="0"/>
                <a:ea typeface="Chalkboard" charset="0"/>
                <a:cs typeface="Chalkboard" charset="0"/>
              </a:rPr>
              <a:t>that has </a:t>
            </a:r>
            <a:r>
              <a:rPr lang="en-US" dirty="0" smtClean="0">
                <a:solidFill>
                  <a:srgbClr val="7030A0"/>
                </a:solidFill>
                <a:latin typeface="Chalkboard" charset="0"/>
                <a:ea typeface="Chalkboard" charset="0"/>
                <a:cs typeface="Chalkboard" charset="0"/>
              </a:rPr>
              <a:t>been solved for numerically</a:t>
            </a:r>
          </a:p>
        </p:txBody>
      </p:sp>
      <p:cxnSp>
        <p:nvCxnSpPr>
          <p:cNvPr id="15" name="Straight Arrow Connector 14"/>
          <p:cNvCxnSpPr/>
          <p:nvPr/>
        </p:nvCxnSpPr>
        <p:spPr bwMode="auto">
          <a:xfrm flipH="1">
            <a:off x="4495800" y="2133600"/>
            <a:ext cx="152400" cy="68580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7030A0"/>
            </a:solidFill>
            <a:prstDash val="solid"/>
            <a:round/>
            <a:headEnd type="none" w="sm" len="sm"/>
            <a:tailEnd type="triangle"/>
          </a:ln>
          <a:effectLst/>
        </p:spPr>
      </p:cxnSp>
      <p:sp>
        <p:nvSpPr>
          <p:cNvPr id="16" name="TextBox 15"/>
          <p:cNvSpPr txBox="1"/>
          <p:nvPr/>
        </p:nvSpPr>
        <p:spPr>
          <a:xfrm>
            <a:off x="1219200" y="4648200"/>
            <a:ext cx="3124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7030A0"/>
                </a:solidFill>
                <a:latin typeface="Chalkboard" charset="0"/>
                <a:ea typeface="Chalkboard" charset="0"/>
                <a:cs typeface="Chalkboard" charset="0"/>
              </a:rPr>
              <a:t>The cumulative density function of any normal</a:t>
            </a:r>
            <a:endParaRPr lang="en-US" dirty="0" smtClean="0">
              <a:solidFill>
                <a:srgbClr val="7030A0"/>
              </a:solidFill>
              <a:latin typeface="Chalkboard" charset="0"/>
              <a:ea typeface="Chalkboard" charset="0"/>
              <a:cs typeface="Chalkboard" charset="0"/>
            </a:endParaRPr>
          </a:p>
        </p:txBody>
      </p:sp>
      <p:cxnSp>
        <p:nvCxnSpPr>
          <p:cNvPr id="17" name="Straight Arrow Connector 16"/>
          <p:cNvCxnSpPr/>
          <p:nvPr/>
        </p:nvCxnSpPr>
        <p:spPr bwMode="auto">
          <a:xfrm flipH="1" flipV="1">
            <a:off x="2362200" y="3962400"/>
            <a:ext cx="228600" cy="68580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7030A0"/>
            </a:solidFill>
            <a:prstDash val="solid"/>
            <a:round/>
            <a:headEnd type="none" w="sm" len="sm"/>
            <a:tailEnd type="triangle"/>
          </a:ln>
          <a:effectLst/>
        </p:spPr>
      </p:cxnSp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1066800"/>
            <a:ext cx="1894974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391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Content Placeholder 2"/>
          <p:cNvSpPr>
            <a:spLocks noGrp="1"/>
          </p:cNvSpPr>
          <p:nvPr>
            <p:ph idx="1"/>
          </p:nvPr>
        </p:nvSpPr>
        <p:spPr>
          <a:xfrm>
            <a:off x="533400" y="998537"/>
            <a:ext cx="8382000" cy="5181600"/>
          </a:xfrm>
        </p:spPr>
        <p:txBody>
          <a:bodyPr/>
          <a:lstStyle/>
          <a:p>
            <a:endParaRPr lang="en-US" altLang="en-US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0244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0" t="25316" r="6989" b="8861"/>
          <a:stretch>
            <a:fillRect/>
          </a:stretch>
        </p:blipFill>
        <p:spPr bwMode="auto">
          <a:xfrm>
            <a:off x="76200" y="838200"/>
            <a:ext cx="8939213" cy="5494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sp>
        <p:nvSpPr>
          <p:cNvPr id="9221" name="Rectangle 7"/>
          <p:cNvSpPr>
            <a:spLocks noChangeArrowheads="1"/>
          </p:cNvSpPr>
          <p:nvPr/>
        </p:nvSpPr>
        <p:spPr bwMode="auto">
          <a:xfrm>
            <a:off x="2971800" y="1509712"/>
            <a:ext cx="35814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Char char="•"/>
              <a:defRPr kumimoji="1" sz="2800">
                <a:solidFill>
                  <a:schemeClr val="bg2"/>
                </a:solidFill>
                <a:latin typeface="Times New Roman" charset="0"/>
              </a:defRPr>
            </a:lvl1pPr>
            <a:lvl2pPr marL="742950" indent="-285750">
              <a:spcBef>
                <a:spcPct val="20000"/>
              </a:spcBef>
              <a:buClr>
                <a:schemeClr val="bg2"/>
              </a:buClr>
              <a:buSzPct val="75000"/>
              <a:buFont typeface="Wingdings" charset="2"/>
              <a:buChar char="Ø"/>
              <a:defRPr kumimoji="1" sz="2400">
                <a:solidFill>
                  <a:schemeClr val="bg2"/>
                </a:solidFill>
                <a:latin typeface="Times New Roman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F"/>
              <a:defRPr kumimoji="1" sz="2000">
                <a:solidFill>
                  <a:schemeClr val="bg2"/>
                </a:solidFill>
                <a:latin typeface="Times New Roman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 sz="2000">
                <a:solidFill>
                  <a:schemeClr val="bg2"/>
                </a:solidFill>
                <a:latin typeface="Times New Roman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bg2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bg2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bg2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bg2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bg2"/>
                </a:solidFill>
                <a:latin typeface="Times New Roman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3600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  <a:sym typeface="Symbol" charset="2"/>
              </a:rPr>
              <a:t></a:t>
            </a:r>
            <a:r>
              <a:rPr kumimoji="0" lang="en-US" altLang="en-US" sz="3200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  <a:sym typeface="Symbol" charset="2"/>
              </a:rPr>
              <a:t>(0.54) = 0.7054</a:t>
            </a:r>
            <a:endParaRPr kumimoji="0" lang="en-US" altLang="en-US" sz="3600" dirty="0">
              <a:solidFill>
                <a:srgbClr val="FF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9222" name="Rounded Rectangle 8"/>
          <p:cNvSpPr>
            <a:spLocks noChangeArrowheads="1"/>
          </p:cNvSpPr>
          <p:nvPr/>
        </p:nvSpPr>
        <p:spPr bwMode="auto">
          <a:xfrm>
            <a:off x="4343400" y="4046537"/>
            <a:ext cx="609600" cy="228600"/>
          </a:xfrm>
          <a:prstGeom prst="roundRect">
            <a:avLst>
              <a:gd name="adj" fmla="val 16667"/>
            </a:avLst>
          </a:prstGeom>
          <a:noFill/>
          <a:ln w="57150">
            <a:solidFill>
              <a:srgbClr val="FF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Char char="•"/>
              <a:defRPr kumimoji="1" sz="2800">
                <a:solidFill>
                  <a:schemeClr val="bg2"/>
                </a:solidFill>
                <a:latin typeface="Times New Roman" charset="0"/>
              </a:defRPr>
            </a:lvl1pPr>
            <a:lvl2pPr marL="742950" indent="-285750">
              <a:spcBef>
                <a:spcPct val="20000"/>
              </a:spcBef>
              <a:buClr>
                <a:schemeClr val="bg2"/>
              </a:buClr>
              <a:buSzPct val="75000"/>
              <a:buFont typeface="Wingdings" charset="2"/>
              <a:buChar char="Ø"/>
              <a:defRPr kumimoji="1" sz="2400">
                <a:solidFill>
                  <a:schemeClr val="bg2"/>
                </a:solidFill>
                <a:latin typeface="Times New Roman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F"/>
              <a:defRPr kumimoji="1" sz="2000">
                <a:solidFill>
                  <a:schemeClr val="bg2"/>
                </a:solidFill>
                <a:latin typeface="Times New Roman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 sz="2000">
                <a:solidFill>
                  <a:schemeClr val="bg2"/>
                </a:solidFill>
                <a:latin typeface="Times New Roman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bg2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bg2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bg2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bg2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bg2"/>
                </a:solidFill>
                <a:latin typeface="Times New Roman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kumimoji="0" lang="en-US" altLang="en-US" sz="240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zh-CN" sz="4000" b="1" dirty="0" smtClean="0">
                <a:solidFill>
                  <a:srgbClr val="010000"/>
                </a:solidFill>
                <a:latin typeface="Century Gothic" charset="0"/>
              </a:rPr>
              <a:t>Using Table </a:t>
            </a:r>
            <a:r>
              <a:rPr lang="en-US" altLang="zh-CN" sz="4000" b="1" dirty="0">
                <a:solidFill>
                  <a:srgbClr val="010000"/>
                </a:solidFill>
                <a:latin typeface="Century Gothic" charset="0"/>
              </a:rPr>
              <a:t>of </a:t>
            </a:r>
            <a:r>
              <a:rPr lang="en-US" altLang="zh-CN" sz="4000" b="1" dirty="0" err="1" smtClean="0">
                <a:solidFill>
                  <a:srgbClr val="010000"/>
                </a:solidFill>
                <a:latin typeface="Century Gothic" charset="0"/>
              </a:rPr>
              <a:t>ɸ</a:t>
            </a:r>
            <a:endParaRPr lang="en-US" altLang="zh-CN" sz="4000" b="1" dirty="0">
              <a:latin typeface="Century Gothic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21" grpId="0"/>
      <p:bldP spid="922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0" y="-1"/>
            <a:ext cx="9144000" cy="421082"/>
            <a:chOff x="0" y="-1"/>
            <a:chExt cx="9144000" cy="421082"/>
          </a:xfrm>
          <a:solidFill>
            <a:srgbClr val="770B13"/>
          </a:solidFill>
        </p:grpSpPr>
        <p:sp>
          <p:nvSpPr>
            <p:cNvPr id="6" name="Rectangle 5"/>
            <p:cNvSpPr/>
            <p:nvPr/>
          </p:nvSpPr>
          <p:spPr>
            <a:xfrm>
              <a:off x="0" y="-1"/>
              <a:ext cx="9144000" cy="421082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 descr="SUSig_White_Seal_Left.png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" y="3"/>
              <a:ext cx="1796896" cy="421078"/>
            </a:xfrm>
            <a:prstGeom prst="rect">
              <a:avLst/>
            </a:prstGeom>
            <a:grpFill/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530168" y="31749"/>
              <a:ext cx="586840" cy="366215"/>
            </a:xfrm>
            <a:prstGeom prst="rect">
              <a:avLst/>
            </a:prstGeom>
            <a:grpFill/>
          </p:spPr>
        </p:pic>
      </p:grpSp>
      <p:sp>
        <p:nvSpPr>
          <p:cNvPr id="9" name="Title 1"/>
          <p:cNvSpPr txBox="1">
            <a:spLocks/>
          </p:cNvSpPr>
          <p:nvPr/>
        </p:nvSpPr>
        <p:spPr>
          <a:xfrm>
            <a:off x="1" y="472701"/>
            <a:ext cx="9143999" cy="5907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000" b="1" dirty="0" smtClean="0">
                <a:latin typeface="Century Gothic" pitchFamily="34" charset="0"/>
                <a:cs typeface="Arial"/>
              </a:rPr>
              <a:t>Four Prototypical Trajectories</a:t>
            </a:r>
            <a:endParaRPr lang="en-US" sz="3000" b="1" dirty="0">
              <a:latin typeface="Century Gothic" pitchFamily="34" charset="0"/>
              <a:cs typeface="Arial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-111511" y="-25657"/>
            <a:ext cx="9255512" cy="711783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" y="990600"/>
            <a:ext cx="9143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err="1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Kinda</a:t>
            </a:r>
            <a:r>
              <a:rPr lang="en-US" sz="40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 old school</a:t>
            </a:r>
            <a:endParaRPr lang="en-US" sz="40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6707" y="2133600"/>
            <a:ext cx="4800600" cy="3594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102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 bwMode="auto">
          <a:xfrm>
            <a:off x="2133600" y="1485900"/>
            <a:ext cx="4800600" cy="9906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zh-CN" sz="4000" b="1" dirty="0" smtClean="0">
                <a:solidFill>
                  <a:srgbClr val="010000"/>
                </a:solidFill>
                <a:latin typeface="Century Gothic" charset="0"/>
              </a:rPr>
              <a:t>Using Programming Library</a:t>
            </a:r>
            <a:endParaRPr lang="en-US" altLang="zh-CN" sz="4000" b="1" dirty="0">
              <a:latin typeface="Century Gothic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514600" y="1714500"/>
            <a:ext cx="42402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>
                <a:latin typeface="Courier New" charset="0"/>
                <a:ea typeface="Courier New" charset="0"/>
                <a:cs typeface="Courier New" charset="0"/>
              </a:rPr>
              <a:t>norm.cdf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(x, mean, </a:t>
            </a:r>
            <a:r>
              <a:rPr lang="en-US" b="1" dirty="0" err="1" smtClean="0">
                <a:latin typeface="Courier New" charset="0"/>
                <a:ea typeface="Courier New" charset="0"/>
                <a:cs typeface="Courier New" charset="0"/>
              </a:rPr>
              <a:t>std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)</a:t>
            </a:r>
            <a:endParaRPr lang="en-US" b="1" dirty="0">
              <a:latin typeface="Courier New" charset="0"/>
              <a:ea typeface="Courier New" charset="0"/>
              <a:cs typeface="Courier New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9500" y="4038600"/>
            <a:ext cx="1905000" cy="79299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57200" y="6172200"/>
            <a:ext cx="83535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* Every modern </a:t>
            </a:r>
            <a:r>
              <a:rPr lang="en-US" smtClean="0">
                <a:latin typeface="Arial" charset="0"/>
                <a:ea typeface="Arial" charset="0"/>
                <a:cs typeface="Arial" charset="0"/>
              </a:rPr>
              <a:t>programming language has a normal library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3914" y="3429000"/>
            <a:ext cx="4776172" cy="373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669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zh-CN" sz="4000" b="1" dirty="0" smtClean="0">
                <a:solidFill>
                  <a:srgbClr val="010000"/>
                </a:solidFill>
                <a:latin typeface="Century Gothic" charset="0"/>
              </a:rPr>
              <a:t>I made one for you</a:t>
            </a:r>
            <a:endParaRPr lang="en-US" altLang="zh-CN" sz="4000" b="1" dirty="0">
              <a:latin typeface="Century Gothic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1143000"/>
            <a:ext cx="6248400" cy="29845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2362200"/>
            <a:ext cx="4394200" cy="38862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078018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Content Placeholder 2"/>
          <p:cNvSpPr>
            <a:spLocks noGrp="1"/>
          </p:cNvSpPr>
          <p:nvPr>
            <p:ph idx="1"/>
          </p:nvPr>
        </p:nvSpPr>
        <p:spPr>
          <a:xfrm>
            <a:off x="533400" y="1371600"/>
            <a:ext cx="8382000" cy="5181600"/>
          </a:xfrm>
        </p:spPr>
        <p:txBody>
          <a:bodyPr/>
          <a:lstStyle/>
          <a:p>
            <a:r>
              <a:rPr lang="en-US" altLang="en-US">
                <a:latin typeface="Arial" charset="0"/>
                <a:ea typeface="Arial" charset="0"/>
                <a:cs typeface="Arial" charset="0"/>
              </a:rPr>
              <a:t>X ~ N(3, 16)	</a:t>
            </a:r>
            <a:r>
              <a:rPr lang="en-US" altLang="en-US" i="1">
                <a:latin typeface="Symbol" charset="2"/>
                <a:ea typeface="Arial" charset="0"/>
                <a:cs typeface="Arial" charset="0"/>
              </a:rPr>
              <a:t>m</a:t>
            </a:r>
            <a:r>
              <a:rPr lang="en-US" altLang="en-US">
                <a:latin typeface="Arial" charset="0"/>
                <a:ea typeface="Arial" charset="0"/>
                <a:cs typeface="Arial" charset="0"/>
              </a:rPr>
              <a:t> = 3     </a:t>
            </a:r>
            <a:r>
              <a:rPr lang="en-US" altLang="en-US" i="1">
                <a:latin typeface="Symbol" charset="2"/>
                <a:ea typeface="Arial" charset="0"/>
                <a:cs typeface="Arial" charset="0"/>
              </a:rPr>
              <a:t>s</a:t>
            </a:r>
            <a:r>
              <a:rPr lang="en-US" altLang="en-US" sz="1400" i="1">
                <a:latin typeface="Symbol" charset="2"/>
                <a:ea typeface="Arial" charset="0"/>
                <a:cs typeface="Arial" charset="0"/>
              </a:rPr>
              <a:t> </a:t>
            </a:r>
            <a:r>
              <a:rPr lang="en-US" altLang="en-US" baseline="40000">
                <a:latin typeface="Arial" charset="0"/>
                <a:ea typeface="Arial" charset="0"/>
                <a:cs typeface="Arial" charset="0"/>
              </a:rPr>
              <a:t>2</a:t>
            </a:r>
            <a:r>
              <a:rPr lang="en-US" altLang="en-US">
                <a:latin typeface="Arial" charset="0"/>
                <a:ea typeface="Arial" charset="0"/>
                <a:cs typeface="Arial" charset="0"/>
              </a:rPr>
              <a:t> = 16     </a:t>
            </a:r>
            <a:r>
              <a:rPr lang="en-US" altLang="en-US" i="1">
                <a:latin typeface="Symbol" charset="2"/>
                <a:ea typeface="Arial" charset="0"/>
                <a:cs typeface="Arial" charset="0"/>
              </a:rPr>
              <a:t>s</a:t>
            </a:r>
            <a:r>
              <a:rPr lang="en-US" altLang="en-US" sz="1400" i="1">
                <a:latin typeface="Symbol" charset="2"/>
                <a:ea typeface="Arial" charset="0"/>
                <a:cs typeface="Arial" charset="0"/>
              </a:rPr>
              <a:t> </a:t>
            </a:r>
            <a:r>
              <a:rPr lang="en-US" altLang="en-US">
                <a:latin typeface="Arial" charset="0"/>
                <a:ea typeface="Arial" charset="0"/>
                <a:cs typeface="Arial" charset="0"/>
              </a:rPr>
              <a:t> = 4</a:t>
            </a:r>
          </a:p>
          <a:p>
            <a:pPr lvl="1">
              <a:buFont typeface="Wingdings" charset="2"/>
              <a:buChar char="§"/>
            </a:pPr>
            <a:r>
              <a:rPr lang="en-US" altLang="en-US">
                <a:latin typeface="Arial" charset="0"/>
                <a:ea typeface="Arial" charset="0"/>
                <a:cs typeface="Arial" charset="0"/>
              </a:rPr>
              <a:t>What is P(X &gt; 0)?</a:t>
            </a:r>
          </a:p>
          <a:p>
            <a:pPr lvl="1">
              <a:buFont typeface="Wingdings" charset="2"/>
              <a:buChar char="§"/>
            </a:pPr>
            <a:endParaRPr lang="en-US" altLang="en-US">
              <a:latin typeface="Arial" charset="0"/>
              <a:ea typeface="Arial" charset="0"/>
              <a:cs typeface="Arial" charset="0"/>
            </a:endParaRPr>
          </a:p>
          <a:p>
            <a:pPr lvl="1">
              <a:buFont typeface="Wingdings" charset="2"/>
              <a:buChar char="§"/>
            </a:pPr>
            <a:endParaRPr lang="en-US" altLang="en-US">
              <a:latin typeface="Arial" charset="0"/>
              <a:ea typeface="Arial" charset="0"/>
              <a:cs typeface="Arial" charset="0"/>
            </a:endParaRPr>
          </a:p>
          <a:p>
            <a:pPr lvl="1">
              <a:buFont typeface="Wingdings" charset="2"/>
              <a:buChar char="§"/>
            </a:pPr>
            <a:endParaRPr lang="en-US" altLang="en-US" sz="1600">
              <a:latin typeface="Arial" charset="0"/>
              <a:ea typeface="Arial" charset="0"/>
              <a:cs typeface="Arial" charset="0"/>
            </a:endParaRPr>
          </a:p>
          <a:p>
            <a:pPr lvl="1">
              <a:buFont typeface="Wingdings" charset="2"/>
              <a:buChar char="§"/>
            </a:pPr>
            <a:r>
              <a:rPr lang="en-US" altLang="en-US">
                <a:latin typeface="Arial" charset="0"/>
                <a:ea typeface="Arial" charset="0"/>
                <a:cs typeface="Arial" charset="0"/>
              </a:rPr>
              <a:t>What is P(2 &lt; X &lt; 5)?</a:t>
            </a:r>
          </a:p>
          <a:p>
            <a:pPr lvl="1">
              <a:buFont typeface="Wingdings" charset="2"/>
              <a:buChar char="§"/>
            </a:pPr>
            <a:endParaRPr lang="en-US" altLang="en-US">
              <a:latin typeface="Arial" charset="0"/>
              <a:ea typeface="Arial" charset="0"/>
              <a:cs typeface="Arial" charset="0"/>
            </a:endParaRPr>
          </a:p>
          <a:p>
            <a:pPr lvl="1">
              <a:buFont typeface="Wingdings" charset="2"/>
              <a:buChar char="§"/>
            </a:pPr>
            <a:endParaRPr lang="en-US" altLang="en-US">
              <a:latin typeface="Arial" charset="0"/>
              <a:ea typeface="Arial" charset="0"/>
              <a:cs typeface="Arial" charset="0"/>
            </a:endParaRPr>
          </a:p>
          <a:p>
            <a:pPr lvl="1">
              <a:buFont typeface="Wingdings" charset="2"/>
              <a:buChar char="§"/>
            </a:pPr>
            <a:endParaRPr lang="en-US" altLang="en-US" sz="1600">
              <a:latin typeface="Arial" charset="0"/>
              <a:ea typeface="Arial" charset="0"/>
              <a:cs typeface="Arial" charset="0"/>
            </a:endParaRPr>
          </a:p>
          <a:p>
            <a:pPr lvl="1">
              <a:buFont typeface="Wingdings" charset="2"/>
              <a:buChar char="§"/>
            </a:pPr>
            <a:r>
              <a:rPr lang="en-US" altLang="en-US">
                <a:latin typeface="Arial" charset="0"/>
                <a:ea typeface="Arial" charset="0"/>
                <a:cs typeface="Arial" charset="0"/>
              </a:rPr>
              <a:t>What is P(|X – 3| &gt; 6)?</a:t>
            </a:r>
          </a:p>
        </p:txBody>
      </p:sp>
      <p:graphicFrame>
        <p:nvGraphicFramePr>
          <p:cNvPr id="51203" name="Object 3"/>
          <p:cNvGraphicFramePr>
            <a:graphicFrameLocks noChangeAspect="1"/>
          </p:cNvGraphicFramePr>
          <p:nvPr/>
        </p:nvGraphicFramePr>
        <p:xfrm>
          <a:off x="1301750" y="3886200"/>
          <a:ext cx="673100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35" name="Equation" r:id="rId3" imgW="3225800" imgH="279400" progId="Equation.3">
                  <p:embed/>
                </p:oleObj>
              </mc:Choice>
              <mc:Fallback>
                <p:oleObj name="Equation" r:id="rId3" imgW="3225800" imgH="2794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01750" y="3886200"/>
                        <a:ext cx="6731000" cy="584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10"/>
          <p:cNvGraphicFramePr>
            <a:graphicFrameLocks noChangeAspect="1"/>
          </p:cNvGraphicFramePr>
          <p:nvPr/>
        </p:nvGraphicFramePr>
        <p:xfrm>
          <a:off x="306388" y="4419600"/>
          <a:ext cx="8532812" cy="565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36" name="Equation" r:id="rId5" imgW="4025900" imgH="266700" progId="Equation.3">
                  <p:embed/>
                </p:oleObj>
              </mc:Choice>
              <mc:Fallback>
                <p:oleObj name="Equation" r:id="rId5" imgW="4025900" imgH="266700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6388" y="4419600"/>
                        <a:ext cx="8532812" cy="565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13"/>
          <p:cNvGraphicFramePr>
            <a:graphicFrameLocks noChangeAspect="1"/>
          </p:cNvGraphicFramePr>
          <p:nvPr/>
        </p:nvGraphicFramePr>
        <p:xfrm>
          <a:off x="1851025" y="2863850"/>
          <a:ext cx="5435600" cy="565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37" name="Equation" r:id="rId7" imgW="2565400" imgH="266700" progId="Equation.3">
                  <p:embed/>
                </p:oleObj>
              </mc:Choice>
              <mc:Fallback>
                <p:oleObj name="Equation" r:id="rId7" imgW="2565400" imgH="266700" progId="Equation.3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51025" y="2863850"/>
                        <a:ext cx="5435600" cy="565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14"/>
          <p:cNvGraphicFramePr>
            <a:graphicFrameLocks noChangeAspect="1"/>
          </p:cNvGraphicFramePr>
          <p:nvPr/>
        </p:nvGraphicFramePr>
        <p:xfrm>
          <a:off x="1260475" y="2311400"/>
          <a:ext cx="6969125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38" name="Equation" r:id="rId9" imgW="3340100" imgH="279400" progId="Equation.3">
                  <p:embed/>
                </p:oleObj>
              </mc:Choice>
              <mc:Fallback>
                <p:oleObj name="Equation" r:id="rId9" imgW="3340100" imgH="279400" progId="Equation.3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60475" y="2311400"/>
                        <a:ext cx="6969125" cy="584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15"/>
          <p:cNvGraphicFramePr>
            <a:graphicFrameLocks noChangeAspect="1"/>
          </p:cNvGraphicFramePr>
          <p:nvPr/>
        </p:nvGraphicFramePr>
        <p:xfrm>
          <a:off x="1454150" y="5511800"/>
          <a:ext cx="641350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39" name="Equation" r:id="rId11" imgW="3073400" imgH="279400" progId="Equation.3">
                  <p:embed/>
                </p:oleObj>
              </mc:Choice>
              <mc:Fallback>
                <p:oleObj name="Equation" r:id="rId11" imgW="3073400" imgH="279400" progId="Equation.3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54150" y="5511800"/>
                        <a:ext cx="6413500" cy="584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7"/>
          <p:cNvGraphicFramePr>
            <a:graphicFrameLocks noChangeAspect="1"/>
          </p:cNvGraphicFramePr>
          <p:nvPr/>
        </p:nvGraphicFramePr>
        <p:xfrm>
          <a:off x="869950" y="6019800"/>
          <a:ext cx="7400925" cy="565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40" name="Equation" r:id="rId13" imgW="3492500" imgH="266700" progId="Equation.3">
                  <p:embed/>
                </p:oleObj>
              </mc:Choice>
              <mc:Fallback>
                <p:oleObj name="Equation" r:id="rId13" imgW="3492500" imgH="2667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9950" y="6019800"/>
                        <a:ext cx="7400925" cy="565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zh-CN" sz="4000" b="1" dirty="0" smtClean="0">
                <a:solidFill>
                  <a:srgbClr val="010000"/>
                </a:solidFill>
                <a:latin typeface="Century Gothic" charset="0"/>
              </a:rPr>
              <a:t>Get Your Gaussian On</a:t>
            </a:r>
            <a:endParaRPr lang="en-US" altLang="zh-CN" sz="4000" b="1" dirty="0">
              <a:latin typeface="Century Gothic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239000" y="6019800"/>
            <a:ext cx="1172116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800" dirty="0" smtClean="0"/>
              <a:t>0.1337</a:t>
            </a:r>
            <a:endParaRPr 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3" grpId="0" build="p"/>
      <p:bldP spid="3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Content Placeholder 2"/>
          <p:cNvSpPr>
            <a:spLocks noGrp="1"/>
          </p:cNvSpPr>
          <p:nvPr>
            <p:ph idx="1"/>
          </p:nvPr>
        </p:nvSpPr>
        <p:spPr>
          <a:xfrm>
            <a:off x="533400" y="1371600"/>
            <a:ext cx="8382000" cy="5181600"/>
          </a:xfrm>
        </p:spPr>
        <p:txBody>
          <a:bodyPr/>
          <a:lstStyle/>
          <a:p>
            <a:r>
              <a:rPr lang="en-US" altLang="en-US">
                <a:latin typeface="Arial" charset="0"/>
                <a:ea typeface="Arial" charset="0"/>
                <a:cs typeface="Arial" charset="0"/>
              </a:rPr>
              <a:t>Send voltage of 2 or -2 on wire (to denote 1 or 0)</a:t>
            </a:r>
          </a:p>
          <a:p>
            <a:pPr lvl="1">
              <a:buFont typeface="Wingdings" charset="2"/>
              <a:buChar char="§"/>
            </a:pPr>
            <a:r>
              <a:rPr lang="en-US" altLang="en-US">
                <a:latin typeface="Arial" charset="0"/>
                <a:ea typeface="Arial" charset="0"/>
                <a:cs typeface="Arial" charset="0"/>
              </a:rPr>
              <a:t>X = voltage sent</a:t>
            </a:r>
          </a:p>
          <a:p>
            <a:pPr lvl="1">
              <a:buFont typeface="Wingdings" charset="2"/>
              <a:buChar char="§"/>
            </a:pPr>
            <a:r>
              <a:rPr lang="en-US" altLang="en-US">
                <a:latin typeface="Arial" charset="0"/>
                <a:ea typeface="Arial" charset="0"/>
                <a:cs typeface="Arial" charset="0"/>
              </a:rPr>
              <a:t>R = voltage received = X + Y, where noise Y ~ N(0, 1)</a:t>
            </a:r>
          </a:p>
          <a:p>
            <a:pPr lvl="1">
              <a:buFont typeface="Wingdings" charset="2"/>
              <a:buChar char="§"/>
            </a:pPr>
            <a:r>
              <a:rPr lang="en-US" altLang="en-US">
                <a:latin typeface="Arial" charset="0"/>
                <a:ea typeface="Arial" charset="0"/>
                <a:cs typeface="Arial" charset="0"/>
              </a:rPr>
              <a:t>Decode R:  if (R ≥ 0.5) then 1, else 0</a:t>
            </a:r>
          </a:p>
          <a:p>
            <a:pPr lvl="1">
              <a:buFont typeface="Wingdings" charset="2"/>
              <a:buChar char="§"/>
            </a:pPr>
            <a:r>
              <a:rPr lang="en-US" altLang="en-US">
                <a:latin typeface="Arial" charset="0"/>
                <a:ea typeface="Arial" charset="0"/>
                <a:cs typeface="Arial" charset="0"/>
              </a:rPr>
              <a:t>What is P(error after decoding | original bit = 1)?</a:t>
            </a:r>
          </a:p>
          <a:p>
            <a:pPr lvl="1">
              <a:buFont typeface="Wingdings" charset="2"/>
              <a:buChar char="§"/>
            </a:pPr>
            <a:endParaRPr lang="en-US" altLang="en-US">
              <a:latin typeface="Arial" charset="0"/>
              <a:ea typeface="Arial" charset="0"/>
              <a:cs typeface="Arial" charset="0"/>
            </a:endParaRPr>
          </a:p>
          <a:p>
            <a:pPr lvl="1">
              <a:buFont typeface="Wingdings" charset="2"/>
              <a:buNone/>
            </a:pPr>
            <a:endParaRPr lang="en-US" altLang="en-US" sz="1600">
              <a:latin typeface="Arial" charset="0"/>
              <a:ea typeface="Arial" charset="0"/>
              <a:cs typeface="Arial" charset="0"/>
            </a:endParaRPr>
          </a:p>
          <a:p>
            <a:pPr lvl="1">
              <a:buFont typeface="Wingdings" charset="2"/>
              <a:buChar char="§"/>
            </a:pPr>
            <a:r>
              <a:rPr lang="en-US" altLang="en-US">
                <a:latin typeface="Arial" charset="0"/>
                <a:ea typeface="Arial" charset="0"/>
                <a:cs typeface="Arial" charset="0"/>
              </a:rPr>
              <a:t>What is P(error after decoding | original bit = 0)?</a:t>
            </a:r>
          </a:p>
        </p:txBody>
      </p:sp>
      <p:graphicFrame>
        <p:nvGraphicFramePr>
          <p:cNvPr id="51203" name="Object 3"/>
          <p:cNvGraphicFramePr>
            <a:graphicFrameLocks noChangeAspect="1"/>
          </p:cNvGraphicFramePr>
          <p:nvPr/>
        </p:nvGraphicFramePr>
        <p:xfrm>
          <a:off x="787400" y="3689350"/>
          <a:ext cx="7761288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13" name="Equation" r:id="rId3" imgW="3721100" imgH="203200" progId="Equation.3">
                  <p:embed/>
                </p:oleObj>
              </mc:Choice>
              <mc:Fallback>
                <p:oleObj name="Equation" r:id="rId3" imgW="3721100" imgH="2032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7400" y="3689350"/>
                        <a:ext cx="7761288" cy="425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8"/>
          <p:cNvGraphicFramePr>
            <a:graphicFrameLocks noChangeAspect="1"/>
          </p:cNvGraphicFramePr>
          <p:nvPr/>
        </p:nvGraphicFramePr>
        <p:xfrm>
          <a:off x="1420813" y="4908550"/>
          <a:ext cx="6462712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14" name="Equation" r:id="rId5" imgW="3098800" imgH="203200" progId="Equation.3">
                  <p:embed/>
                </p:oleObj>
              </mc:Choice>
              <mc:Fallback>
                <p:oleObj name="Equation" r:id="rId5" imgW="3098800" imgH="20320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20813" y="4908550"/>
                        <a:ext cx="6462712" cy="425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zh-CN" sz="4000" b="1" dirty="0" smtClean="0">
                <a:solidFill>
                  <a:srgbClr val="010000"/>
                </a:solidFill>
                <a:latin typeface="Century Gothic" charset="0"/>
              </a:rPr>
              <a:t>Noisy Wires</a:t>
            </a:r>
            <a:endParaRPr lang="en-US" altLang="zh-CN" sz="4000" b="1" dirty="0">
              <a:latin typeface="Century Gothic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0" y="-1"/>
            <a:ext cx="9144000" cy="421082"/>
            <a:chOff x="0" y="-1"/>
            <a:chExt cx="9144000" cy="421082"/>
          </a:xfrm>
          <a:solidFill>
            <a:srgbClr val="770B13"/>
          </a:solidFill>
        </p:grpSpPr>
        <p:sp>
          <p:nvSpPr>
            <p:cNvPr id="6" name="Rectangle 5"/>
            <p:cNvSpPr/>
            <p:nvPr/>
          </p:nvSpPr>
          <p:spPr>
            <a:xfrm>
              <a:off x="0" y="-1"/>
              <a:ext cx="9144000" cy="421082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 descr="SUSig_White_Seal_Left.png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" y="3"/>
              <a:ext cx="1796896" cy="421078"/>
            </a:xfrm>
            <a:prstGeom prst="rect">
              <a:avLst/>
            </a:prstGeom>
            <a:grpFill/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530168" y="31749"/>
              <a:ext cx="586840" cy="366215"/>
            </a:xfrm>
            <a:prstGeom prst="rect">
              <a:avLst/>
            </a:prstGeom>
            <a:grpFill/>
          </p:spPr>
        </p:pic>
      </p:grpSp>
      <p:sp>
        <p:nvSpPr>
          <p:cNvPr id="9" name="Title 1"/>
          <p:cNvSpPr txBox="1">
            <a:spLocks/>
          </p:cNvSpPr>
          <p:nvPr/>
        </p:nvSpPr>
        <p:spPr>
          <a:xfrm>
            <a:off x="1" y="472701"/>
            <a:ext cx="9143999" cy="5907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000" b="1" dirty="0" smtClean="0">
                <a:latin typeface="Century Gothic" pitchFamily="34" charset="0"/>
                <a:cs typeface="Arial"/>
              </a:rPr>
              <a:t>Four Prototypical Trajectories</a:t>
            </a:r>
            <a:endParaRPr lang="en-US" sz="3000" b="1" dirty="0">
              <a:latin typeface="Century Gothic" pitchFamily="34" charset="0"/>
              <a:cs typeface="Arial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-111511" y="-25657"/>
            <a:ext cx="9255512" cy="711783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26020" y="2667000"/>
            <a:ext cx="9143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Bluff called!</a:t>
            </a:r>
            <a:endParaRPr lang="en-US" sz="40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718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0" y="-1"/>
            <a:ext cx="9144000" cy="421082"/>
            <a:chOff x="0" y="-1"/>
            <a:chExt cx="9144000" cy="421082"/>
          </a:xfrm>
          <a:solidFill>
            <a:srgbClr val="770B13"/>
          </a:solidFill>
        </p:grpSpPr>
        <p:sp>
          <p:nvSpPr>
            <p:cNvPr id="6" name="Rectangle 5"/>
            <p:cNvSpPr/>
            <p:nvPr/>
          </p:nvSpPr>
          <p:spPr>
            <a:xfrm>
              <a:off x="0" y="-1"/>
              <a:ext cx="9144000" cy="421082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 descr="SUSig_White_Seal_Left.png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" y="3"/>
              <a:ext cx="1796896" cy="421078"/>
            </a:xfrm>
            <a:prstGeom prst="rect">
              <a:avLst/>
            </a:prstGeom>
            <a:grpFill/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530168" y="31749"/>
              <a:ext cx="586840" cy="366215"/>
            </a:xfrm>
            <a:prstGeom prst="rect">
              <a:avLst/>
            </a:prstGeom>
            <a:grpFill/>
          </p:spPr>
        </p:pic>
      </p:grpSp>
      <p:sp>
        <p:nvSpPr>
          <p:cNvPr id="9" name="Title 1"/>
          <p:cNvSpPr txBox="1">
            <a:spLocks/>
          </p:cNvSpPr>
          <p:nvPr/>
        </p:nvSpPr>
        <p:spPr>
          <a:xfrm>
            <a:off x="1" y="472701"/>
            <a:ext cx="9143999" cy="5907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000" b="1" dirty="0" smtClean="0">
                <a:latin typeface="Century Gothic" pitchFamily="34" charset="0"/>
                <a:cs typeface="Arial"/>
              </a:rPr>
              <a:t>Four Prototypical Trajectories</a:t>
            </a:r>
            <a:endParaRPr lang="en-US" sz="3000" b="1" dirty="0">
              <a:latin typeface="Century Gothic" pitchFamily="34" charset="0"/>
              <a:cs typeface="Arial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-111511" y="-25657"/>
            <a:ext cx="9255512" cy="711783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26020" y="2667000"/>
            <a:ext cx="9143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Gaussian for uncertainty</a:t>
            </a:r>
            <a:endParaRPr lang="en-US" sz="40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2437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zh-CN" sz="4000" b="1" dirty="0" smtClean="0">
                <a:solidFill>
                  <a:srgbClr val="010000"/>
                </a:solidFill>
                <a:latin typeface="Century Gothic" charset="0"/>
              </a:rPr>
              <a:t>ELO Ratings</a:t>
            </a:r>
            <a:endParaRPr lang="en-US" altLang="zh-CN" sz="4000" b="1" dirty="0">
              <a:latin typeface="Century Gothic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4300" y="685800"/>
            <a:ext cx="9258300" cy="61722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981200" y="5867400"/>
            <a:ext cx="5269391" cy="461665"/>
          </a:xfrm>
          <a:prstGeom prst="rect">
            <a:avLst/>
          </a:prstGeom>
          <a:solidFill>
            <a:schemeClr val="bg2">
              <a:lumMod val="95000"/>
              <a:lumOff val="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How do you model zero sum games?</a:t>
            </a:r>
            <a:endParaRPr lang="en-US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5800" y="5486400"/>
            <a:ext cx="8128957" cy="461665"/>
          </a:xfrm>
          <a:prstGeom prst="rect">
            <a:avLst/>
          </a:prstGeom>
          <a:solidFill>
            <a:schemeClr val="bg2">
              <a:lumMod val="95000"/>
              <a:lumOff val="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What is </a:t>
            </a:r>
            <a:r>
              <a:rPr lang="en-US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the probability that the Warriors beat the Rockets?</a:t>
            </a:r>
            <a:endParaRPr lang="en-US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2153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/>
          <a:srcRect b="44600"/>
          <a:stretch/>
        </p:blipFill>
        <p:spPr>
          <a:xfrm>
            <a:off x="914400" y="5638800"/>
            <a:ext cx="4381500" cy="394010"/>
          </a:xfrm>
          <a:prstGeom prst="rect">
            <a:avLst/>
          </a:prstGeom>
        </p:spPr>
      </p:pic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zh-CN" sz="4000" b="1" dirty="0" smtClean="0">
                <a:solidFill>
                  <a:srgbClr val="010000"/>
                </a:solidFill>
                <a:latin typeface="Century Gothic" charset="0"/>
              </a:rPr>
              <a:t>ELO Ratings</a:t>
            </a:r>
            <a:endParaRPr lang="en-US" altLang="zh-CN" sz="4000" b="1" dirty="0">
              <a:latin typeface="Century Gothic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81000" y="990600"/>
            <a:ext cx="69342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How it works: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Each team has an “ELO” score </a:t>
            </a:r>
            <a:r>
              <a:rPr lang="en-US" i="1" dirty="0" smtClean="0">
                <a:latin typeface="Arial" charset="0"/>
                <a:ea typeface="Arial" charset="0"/>
                <a:cs typeface="Arial" charset="0"/>
              </a:rPr>
              <a:t>S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, calculated based on their past performance.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Each game, the team has ability </a:t>
            </a:r>
            <a:r>
              <a:rPr lang="en-US" i="1" dirty="0" smtClean="0">
                <a:ea typeface="Times New Roman" charset="0"/>
                <a:cs typeface="Times New Roman" charset="0"/>
              </a:rPr>
              <a:t>A </a:t>
            </a:r>
            <a:r>
              <a:rPr lang="en-US" dirty="0" smtClean="0">
                <a:ea typeface="Times New Roman" charset="0"/>
                <a:cs typeface="Times New Roman" charset="0"/>
              </a:rPr>
              <a:t>~ </a:t>
            </a:r>
            <a:r>
              <a:rPr lang="en-US" i="1" dirty="0" smtClean="0">
                <a:ea typeface="Times New Roman" charset="0"/>
                <a:cs typeface="Times New Roman" charset="0"/>
              </a:rPr>
              <a:t>N</a:t>
            </a:r>
            <a:r>
              <a:rPr lang="en-US" dirty="0" smtClean="0">
                <a:ea typeface="Times New Roman" charset="0"/>
                <a:cs typeface="Times New Roman" charset="0"/>
              </a:rPr>
              <a:t>(</a:t>
            </a:r>
            <a:r>
              <a:rPr lang="en-US" i="1" dirty="0" smtClean="0">
                <a:ea typeface="Times New Roman" charset="0"/>
                <a:cs typeface="Times New Roman" charset="0"/>
              </a:rPr>
              <a:t>S</a:t>
            </a:r>
            <a:r>
              <a:rPr lang="en-US" dirty="0" smtClean="0">
                <a:ea typeface="Times New Roman" charset="0"/>
                <a:cs typeface="Times New Roman" charset="0"/>
              </a:rPr>
              <a:t>, 200</a:t>
            </a:r>
            <a:r>
              <a:rPr lang="en-US" baseline="30000" dirty="0" smtClean="0">
                <a:ea typeface="Times New Roman" charset="0"/>
                <a:cs typeface="Times New Roman" charset="0"/>
              </a:rPr>
              <a:t>2</a:t>
            </a:r>
            <a:r>
              <a:rPr lang="en-US" dirty="0" smtClean="0">
                <a:ea typeface="Times New Roman" charset="0"/>
                <a:cs typeface="Times New Roman" charset="0"/>
              </a:rPr>
              <a:t>)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The team with the higher sampled ability wins.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6" name="Straight Connector 5"/>
          <p:cNvCxnSpPr/>
          <p:nvPr/>
        </p:nvCxnSpPr>
        <p:spPr bwMode="auto">
          <a:xfrm>
            <a:off x="1524000" y="4876800"/>
            <a:ext cx="59436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sp>
        <p:nvSpPr>
          <p:cNvPr id="8" name="Freeform 7"/>
          <p:cNvSpPr/>
          <p:nvPr/>
        </p:nvSpPr>
        <p:spPr bwMode="auto">
          <a:xfrm>
            <a:off x="2667000" y="4038600"/>
            <a:ext cx="1752600" cy="786180"/>
          </a:xfrm>
          <a:custGeom>
            <a:avLst/>
            <a:gdLst>
              <a:gd name="connsiteX0" fmla="*/ 0 w 5887844"/>
              <a:gd name="connsiteY0" fmla="*/ 2352926 h 2386380"/>
              <a:gd name="connsiteX1" fmla="*/ 3256157 w 5887844"/>
              <a:gd name="connsiteY1" fmla="*/ 19 h 2386380"/>
              <a:gd name="connsiteX2" fmla="*/ 5887844 w 5887844"/>
              <a:gd name="connsiteY2" fmla="*/ 2386380 h 2386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887844" h="2386380">
                <a:moveTo>
                  <a:pt x="0" y="2352926"/>
                </a:moveTo>
                <a:cubicBezTo>
                  <a:pt x="1137425" y="1173684"/>
                  <a:pt x="2274850" y="-5557"/>
                  <a:pt x="3256157" y="19"/>
                </a:cubicBezTo>
                <a:cubicBezTo>
                  <a:pt x="4237464" y="5595"/>
                  <a:pt x="5451088" y="1992370"/>
                  <a:pt x="5887844" y="2386380"/>
                </a:cubicBezTo>
              </a:path>
            </a:pathLst>
          </a:custGeom>
          <a:solidFill>
            <a:srgbClr val="FF0000">
              <a:alpha val="42000"/>
            </a:srgbClr>
          </a:solidFill>
          <a:ln w="38100" cap="flat" cmpd="sng" algn="ctr">
            <a:solidFill>
              <a:srgbClr val="0432FF"/>
            </a:solidFill>
            <a:prstDash val="dash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0" name="Freeform 9"/>
          <p:cNvSpPr/>
          <p:nvPr/>
        </p:nvSpPr>
        <p:spPr bwMode="auto">
          <a:xfrm>
            <a:off x="3962400" y="4038600"/>
            <a:ext cx="1752600" cy="786180"/>
          </a:xfrm>
          <a:custGeom>
            <a:avLst/>
            <a:gdLst>
              <a:gd name="connsiteX0" fmla="*/ 0 w 5887844"/>
              <a:gd name="connsiteY0" fmla="*/ 2352926 h 2386380"/>
              <a:gd name="connsiteX1" fmla="*/ 3256157 w 5887844"/>
              <a:gd name="connsiteY1" fmla="*/ 19 h 2386380"/>
              <a:gd name="connsiteX2" fmla="*/ 5887844 w 5887844"/>
              <a:gd name="connsiteY2" fmla="*/ 2386380 h 2386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887844" h="2386380">
                <a:moveTo>
                  <a:pt x="0" y="2352926"/>
                </a:moveTo>
                <a:cubicBezTo>
                  <a:pt x="1137425" y="1173684"/>
                  <a:pt x="2274850" y="-5557"/>
                  <a:pt x="3256157" y="19"/>
                </a:cubicBezTo>
                <a:cubicBezTo>
                  <a:pt x="4237464" y="5595"/>
                  <a:pt x="5451088" y="1992370"/>
                  <a:pt x="5887844" y="2386380"/>
                </a:cubicBezTo>
              </a:path>
            </a:pathLst>
          </a:custGeom>
          <a:solidFill>
            <a:schemeClr val="accent4">
              <a:lumMod val="60000"/>
              <a:lumOff val="40000"/>
              <a:alpha val="44000"/>
            </a:schemeClr>
          </a:solidFill>
          <a:ln w="38100" cap="flat" cmpd="sng" algn="ctr">
            <a:solidFill>
              <a:srgbClr val="0432FF"/>
            </a:solidFill>
            <a:prstDash val="dash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0" y="3505200"/>
            <a:ext cx="2743200" cy="3556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5400" y="3505200"/>
            <a:ext cx="2667000" cy="3556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572000" y="4876800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1797</a:t>
            </a:r>
            <a:endParaRPr lang="en-US" i="1" dirty="0"/>
          </a:p>
        </p:txBody>
      </p:sp>
      <p:sp>
        <p:nvSpPr>
          <p:cNvPr id="15" name="TextBox 14"/>
          <p:cNvSpPr txBox="1"/>
          <p:nvPr/>
        </p:nvSpPr>
        <p:spPr>
          <a:xfrm>
            <a:off x="3124200" y="4876800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1555</a:t>
            </a:r>
            <a:endParaRPr lang="en-US" i="1" dirty="0"/>
          </a:p>
        </p:txBody>
      </p:sp>
      <p:sp>
        <p:nvSpPr>
          <p:cNvPr id="16" name="TextBox 15"/>
          <p:cNvSpPr txBox="1"/>
          <p:nvPr/>
        </p:nvSpPr>
        <p:spPr>
          <a:xfrm>
            <a:off x="6553200" y="4876800"/>
            <a:ext cx="9685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ability</a:t>
            </a:r>
            <a:endParaRPr lang="en-US" i="1" dirty="0"/>
          </a:p>
        </p:txBody>
      </p:sp>
      <p:cxnSp>
        <p:nvCxnSpPr>
          <p:cNvPr id="17" name="Straight Connector 16"/>
          <p:cNvCxnSpPr/>
          <p:nvPr/>
        </p:nvCxnSpPr>
        <p:spPr bwMode="auto">
          <a:xfrm flipV="1">
            <a:off x="1752600" y="4114800"/>
            <a:ext cx="0" cy="91440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sp>
        <p:nvSpPr>
          <p:cNvPr id="19" name="TextBox 18"/>
          <p:cNvSpPr txBox="1"/>
          <p:nvPr/>
        </p:nvSpPr>
        <p:spPr>
          <a:xfrm rot="16200000">
            <a:off x="1052156" y="4281844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p</a:t>
            </a:r>
            <a:endParaRPr lang="en-US" i="1" dirty="0"/>
          </a:p>
        </p:txBody>
      </p:sp>
      <p:sp>
        <p:nvSpPr>
          <p:cNvPr id="21" name="TextBox 20"/>
          <p:cNvSpPr txBox="1"/>
          <p:nvPr/>
        </p:nvSpPr>
        <p:spPr>
          <a:xfrm>
            <a:off x="5410200" y="6096000"/>
            <a:ext cx="3581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7030A0"/>
                </a:solidFill>
                <a:latin typeface="Chalkboard" charset="0"/>
                <a:ea typeface="Chalkboard" charset="0"/>
                <a:cs typeface="Chalkboard" charset="0"/>
              </a:rPr>
              <a:t>Calculated </a:t>
            </a:r>
            <a:r>
              <a:rPr lang="en-US" smtClean="0">
                <a:solidFill>
                  <a:srgbClr val="7030A0"/>
                </a:solidFill>
                <a:latin typeface="Chalkboard" charset="0"/>
                <a:ea typeface="Chalkboard" charset="0"/>
                <a:cs typeface="Chalkboard" charset="0"/>
              </a:rPr>
              <a:t>via sampling</a:t>
            </a:r>
            <a:endParaRPr lang="en-US" dirty="0" smtClean="0">
              <a:solidFill>
                <a:srgbClr val="7030A0"/>
              </a:solidFill>
              <a:latin typeface="Chalkboard" charset="0"/>
              <a:ea typeface="Chalkboard" charset="0"/>
              <a:cs typeface="Chalkboard" charset="0"/>
            </a:endParaRPr>
          </a:p>
        </p:txBody>
      </p:sp>
      <p:cxnSp>
        <p:nvCxnSpPr>
          <p:cNvPr id="22" name="Straight Arrow Connector 21"/>
          <p:cNvCxnSpPr/>
          <p:nvPr/>
        </p:nvCxnSpPr>
        <p:spPr bwMode="auto">
          <a:xfrm flipH="1" flipV="1">
            <a:off x="4572000" y="6248400"/>
            <a:ext cx="914400" cy="7620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7030A0"/>
            </a:solidFill>
            <a:prstDash val="solid"/>
            <a:round/>
            <a:headEnd type="none" w="sm" len="sm"/>
            <a:tailEnd type="triangle"/>
          </a:ln>
          <a:effectLst/>
        </p:spPr>
      </p:cxnSp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2"/>
          <a:srcRect t="61671" b="-7143"/>
          <a:stretch/>
        </p:blipFill>
        <p:spPr>
          <a:xfrm>
            <a:off x="914400" y="6077415"/>
            <a:ext cx="4381500" cy="323385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7600" y="990600"/>
            <a:ext cx="1358900" cy="1625244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7543800" y="2590800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latin typeface="Arial" charset="0"/>
                <a:ea typeface="Arial" charset="0"/>
                <a:cs typeface="Arial" charset="0"/>
              </a:rPr>
              <a:t>Arpad </a:t>
            </a:r>
            <a:r>
              <a:rPr lang="en-US" sz="1800" dirty="0" err="1" smtClean="0">
                <a:latin typeface="Arial" charset="0"/>
                <a:ea typeface="Arial" charset="0"/>
                <a:cs typeface="Arial" charset="0"/>
              </a:rPr>
              <a:t>Elo</a:t>
            </a:r>
            <a:endParaRPr lang="en-US" sz="1800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3535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4" grpId="0"/>
      <p:bldP spid="15" grpId="0"/>
      <p:bldP spid="16" grpId="0"/>
      <p:bldP spid="19" grpId="0"/>
      <p:bldP spid="21" grpId="0"/>
      <p:bldP spid="31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524000"/>
            <a:ext cx="8305800" cy="3967686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zh-CN" sz="4000" b="1" dirty="0" smtClean="0">
                <a:solidFill>
                  <a:srgbClr val="010000"/>
                </a:solidFill>
                <a:latin typeface="Century Gothic" charset="0"/>
              </a:rPr>
              <a:t>Poll of polls?</a:t>
            </a:r>
            <a:endParaRPr lang="en-US" altLang="zh-CN" sz="4000" b="1" dirty="0">
              <a:latin typeface="Century Gothic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781800" y="5486400"/>
            <a:ext cx="18421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Credit: </a:t>
            </a:r>
            <a:r>
              <a:rPr lang="en-US" sz="1200" dirty="0" err="1" smtClean="0"/>
              <a:t>fivethirtyeight.com</a:t>
            </a:r>
            <a:endParaRPr lang="en-US" sz="1200" dirty="0"/>
          </a:p>
        </p:txBody>
      </p:sp>
      <p:sp>
        <p:nvSpPr>
          <p:cNvPr id="7" name="TextBox 6"/>
          <p:cNvSpPr txBox="1"/>
          <p:nvPr/>
        </p:nvSpPr>
        <p:spPr>
          <a:xfrm>
            <a:off x="334537" y="1048215"/>
            <a:ext cx="48077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Democratic Pennsylvania Primary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4800" y="5867400"/>
            <a:ext cx="66046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What is the probability that Hillary/Bernie wins?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8316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zh-CN" sz="4000" b="1" dirty="0" smtClean="0">
                <a:solidFill>
                  <a:srgbClr val="010000"/>
                </a:solidFill>
                <a:latin typeface="Century Gothic" charset="0"/>
              </a:rPr>
              <a:t>Poll of polls?</a:t>
            </a:r>
            <a:endParaRPr lang="en-US" altLang="zh-CN" sz="4000" b="1" dirty="0">
              <a:latin typeface="Century Gothic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143000"/>
            <a:ext cx="7747000" cy="19431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219200" y="3200400"/>
            <a:ext cx="6397585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How it works: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Estimate a Gaussian for each candidate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Mean is a weighted average of poll means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Variance is a weighted average of poll trust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Sample Gaussians to find out % win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Key: represent uncertainty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477000" y="2819400"/>
            <a:ext cx="18421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Credit: </a:t>
            </a:r>
            <a:r>
              <a:rPr lang="en-US" sz="1200" dirty="0" err="1" smtClean="0"/>
              <a:t>fivethirtyeight.com</a:t>
            </a:r>
            <a:endParaRPr lang="en-US" sz="12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5715000"/>
            <a:ext cx="7302500" cy="10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290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0" y="-1"/>
            <a:ext cx="9144000" cy="421082"/>
            <a:chOff x="0" y="-1"/>
            <a:chExt cx="9144000" cy="421082"/>
          </a:xfrm>
          <a:solidFill>
            <a:srgbClr val="770B13"/>
          </a:solidFill>
        </p:grpSpPr>
        <p:sp>
          <p:nvSpPr>
            <p:cNvPr id="6" name="Rectangle 5"/>
            <p:cNvSpPr/>
            <p:nvPr/>
          </p:nvSpPr>
          <p:spPr>
            <a:xfrm>
              <a:off x="0" y="-1"/>
              <a:ext cx="9144000" cy="421082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 descr="SUSig_White_Seal_Left.png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" y="3"/>
              <a:ext cx="1796896" cy="421078"/>
            </a:xfrm>
            <a:prstGeom prst="rect">
              <a:avLst/>
            </a:prstGeom>
            <a:grpFill/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530168" y="31749"/>
              <a:ext cx="586840" cy="366215"/>
            </a:xfrm>
            <a:prstGeom prst="rect">
              <a:avLst/>
            </a:prstGeom>
            <a:grpFill/>
          </p:spPr>
        </p:pic>
      </p:grpSp>
      <p:sp>
        <p:nvSpPr>
          <p:cNvPr id="9" name="Title 1"/>
          <p:cNvSpPr txBox="1">
            <a:spLocks/>
          </p:cNvSpPr>
          <p:nvPr/>
        </p:nvSpPr>
        <p:spPr>
          <a:xfrm>
            <a:off x="1" y="472701"/>
            <a:ext cx="9143999" cy="5907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000" b="1" dirty="0" smtClean="0">
                <a:latin typeface="Century Gothic" pitchFamily="34" charset="0"/>
                <a:cs typeface="Arial"/>
              </a:rPr>
              <a:t>Four Prototypical Trajectories</a:t>
            </a:r>
            <a:endParaRPr lang="en-US" sz="3000" b="1" dirty="0">
              <a:latin typeface="Century Gothic" pitchFamily="34" charset="0"/>
              <a:cs typeface="Arial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-111511" y="-25657"/>
            <a:ext cx="9255512" cy="711783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26020" y="2667000"/>
            <a:ext cx="9143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Gaussian for Binomial</a:t>
            </a:r>
            <a:endParaRPr lang="en-US" sz="40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0516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zh-CN" sz="4000" b="1" dirty="0" smtClean="0">
                <a:solidFill>
                  <a:srgbClr val="010000"/>
                </a:solidFill>
                <a:latin typeface="Century Gothic" charset="0"/>
              </a:rPr>
              <a:t>Remember this?</a:t>
            </a:r>
            <a:endParaRPr lang="en-US" altLang="zh-CN" sz="4000" b="1" dirty="0">
              <a:latin typeface="Century Gothic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1" y="1066800"/>
            <a:ext cx="9144000" cy="499089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56989" y="6248400"/>
            <a:ext cx="89851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There is a deep reason for the </a:t>
            </a:r>
            <a:r>
              <a:rPr lang="en-US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Binomial/Normal approximation…</a:t>
            </a:r>
            <a:endParaRPr lang="en-US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6156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Content Placeholder 2"/>
          <p:cNvSpPr>
            <a:spLocks noGrp="1"/>
          </p:cNvSpPr>
          <p:nvPr>
            <p:ph idx="1"/>
          </p:nvPr>
        </p:nvSpPr>
        <p:spPr>
          <a:xfrm>
            <a:off x="533400" y="1143000"/>
            <a:ext cx="8382000" cy="5181600"/>
          </a:xfrm>
        </p:spPr>
        <p:txBody>
          <a:bodyPr/>
          <a:lstStyle/>
          <a:p>
            <a:r>
              <a:rPr lang="en-US" altLang="en-US">
                <a:latin typeface="Arial" charset="0"/>
                <a:ea typeface="Arial" charset="0"/>
                <a:cs typeface="Arial" charset="0"/>
              </a:rPr>
              <a:t>X ~ Bin(</a:t>
            </a:r>
            <a:r>
              <a:rPr lang="en-US" altLang="en-US" i="1">
                <a:latin typeface="Arial" charset="0"/>
                <a:ea typeface="Arial" charset="0"/>
                <a:cs typeface="Arial" charset="0"/>
              </a:rPr>
              <a:t>n</a:t>
            </a:r>
            <a:r>
              <a:rPr lang="en-US" altLang="en-US">
                <a:latin typeface="Arial" charset="0"/>
                <a:ea typeface="Arial" charset="0"/>
                <a:cs typeface="Arial" charset="0"/>
              </a:rPr>
              <a:t>, </a:t>
            </a:r>
            <a:r>
              <a:rPr lang="en-US" altLang="en-US" i="1">
                <a:latin typeface="Arial" charset="0"/>
                <a:ea typeface="Arial" charset="0"/>
                <a:cs typeface="Arial" charset="0"/>
              </a:rPr>
              <a:t>p</a:t>
            </a:r>
            <a:r>
              <a:rPr lang="en-US" altLang="en-US">
                <a:latin typeface="Arial" charset="0"/>
                <a:ea typeface="Arial" charset="0"/>
                <a:cs typeface="Arial" charset="0"/>
              </a:rPr>
              <a:t>)</a:t>
            </a:r>
          </a:p>
          <a:p>
            <a:pPr lvl="1">
              <a:buFont typeface="Wingdings" charset="2"/>
              <a:buChar char="§"/>
            </a:pPr>
            <a:r>
              <a:rPr lang="en-US" altLang="en-US">
                <a:latin typeface="Arial" charset="0"/>
                <a:ea typeface="Arial" charset="0"/>
                <a:cs typeface="Arial" charset="0"/>
              </a:rPr>
              <a:t>E[X] = </a:t>
            </a:r>
            <a:r>
              <a:rPr lang="en-US" altLang="en-US" i="1">
                <a:latin typeface="Arial" charset="0"/>
                <a:ea typeface="Arial" charset="0"/>
                <a:cs typeface="Arial" charset="0"/>
              </a:rPr>
              <a:t>np</a:t>
            </a:r>
            <a:r>
              <a:rPr lang="en-US" altLang="en-US">
                <a:latin typeface="Arial" charset="0"/>
                <a:ea typeface="Arial" charset="0"/>
                <a:cs typeface="Arial" charset="0"/>
              </a:rPr>
              <a:t>	Var(X) = </a:t>
            </a:r>
            <a:r>
              <a:rPr lang="en-US" altLang="en-US" i="1">
                <a:latin typeface="Arial" charset="0"/>
                <a:ea typeface="Arial" charset="0"/>
                <a:cs typeface="Arial" charset="0"/>
              </a:rPr>
              <a:t>np</a:t>
            </a:r>
            <a:r>
              <a:rPr lang="en-US" altLang="en-US">
                <a:latin typeface="Arial" charset="0"/>
                <a:ea typeface="Arial" charset="0"/>
                <a:cs typeface="Arial" charset="0"/>
              </a:rPr>
              <a:t>(1 – </a:t>
            </a:r>
            <a:r>
              <a:rPr lang="en-US" altLang="en-US" i="1">
                <a:latin typeface="Arial" charset="0"/>
                <a:ea typeface="Arial" charset="0"/>
                <a:cs typeface="Arial" charset="0"/>
              </a:rPr>
              <a:t>p</a:t>
            </a:r>
            <a:r>
              <a:rPr lang="en-US" altLang="en-US">
                <a:latin typeface="Arial" charset="0"/>
                <a:ea typeface="Arial" charset="0"/>
                <a:cs typeface="Arial" charset="0"/>
              </a:rPr>
              <a:t>)</a:t>
            </a:r>
          </a:p>
          <a:p>
            <a:pPr lvl="1">
              <a:buFont typeface="Wingdings" charset="2"/>
              <a:buChar char="§"/>
            </a:pPr>
            <a:r>
              <a:rPr lang="en-US" altLang="en-US">
                <a:latin typeface="Arial" charset="0"/>
                <a:ea typeface="Arial" charset="0"/>
                <a:cs typeface="Arial" charset="0"/>
              </a:rPr>
              <a:t>Poisson approx. good: </a:t>
            </a:r>
            <a:r>
              <a:rPr lang="en-US" altLang="en-US" i="1">
                <a:latin typeface="Arial" charset="0"/>
                <a:ea typeface="Arial" charset="0"/>
                <a:cs typeface="Arial" charset="0"/>
              </a:rPr>
              <a:t>n</a:t>
            </a:r>
            <a:r>
              <a:rPr lang="en-US" altLang="en-US">
                <a:latin typeface="Arial" charset="0"/>
                <a:ea typeface="Arial" charset="0"/>
                <a:cs typeface="Arial" charset="0"/>
              </a:rPr>
              <a:t> large (&gt; 20), </a:t>
            </a:r>
            <a:r>
              <a:rPr lang="en-US" altLang="en-US" i="1">
                <a:latin typeface="Arial" charset="0"/>
                <a:ea typeface="Arial" charset="0"/>
                <a:cs typeface="Arial" charset="0"/>
              </a:rPr>
              <a:t>p</a:t>
            </a:r>
            <a:r>
              <a:rPr lang="en-US" altLang="en-US">
                <a:latin typeface="Arial" charset="0"/>
                <a:ea typeface="Arial" charset="0"/>
                <a:cs typeface="Arial" charset="0"/>
              </a:rPr>
              <a:t> small (&lt; 0.05)</a:t>
            </a:r>
          </a:p>
          <a:p>
            <a:pPr lvl="1">
              <a:buFont typeface="Wingdings" charset="2"/>
              <a:buChar char="§"/>
            </a:pPr>
            <a:r>
              <a:rPr lang="en-US" altLang="en-US">
                <a:latin typeface="Arial" charset="0"/>
                <a:ea typeface="Arial" charset="0"/>
                <a:cs typeface="Arial" charset="0"/>
              </a:rPr>
              <a:t>For large </a:t>
            </a:r>
            <a:r>
              <a:rPr lang="en-US" altLang="en-US" i="1">
                <a:latin typeface="Arial" charset="0"/>
                <a:ea typeface="Arial" charset="0"/>
                <a:cs typeface="Arial" charset="0"/>
              </a:rPr>
              <a:t>n:  </a:t>
            </a:r>
            <a:r>
              <a:rPr lang="en-US" altLang="en-US">
                <a:latin typeface="Arial" charset="0"/>
                <a:ea typeface="Arial" charset="0"/>
                <a:cs typeface="Arial" charset="0"/>
              </a:rPr>
              <a:t>X </a:t>
            </a:r>
            <a:r>
              <a:rPr lang="en-US" altLang="en-US">
                <a:latin typeface="Arial" charset="0"/>
                <a:ea typeface="Arial" charset="0"/>
                <a:cs typeface="Arial" charset="0"/>
                <a:sym typeface="Symbol" charset="2"/>
              </a:rPr>
              <a:t> Y ~ N(E[X], Var(X)) = N(</a:t>
            </a:r>
            <a:r>
              <a:rPr lang="en-US" altLang="en-US" i="1">
                <a:latin typeface="Arial" charset="0"/>
                <a:ea typeface="Arial" charset="0"/>
                <a:cs typeface="Arial" charset="0"/>
                <a:sym typeface="Symbol" charset="2"/>
              </a:rPr>
              <a:t>np</a:t>
            </a:r>
            <a:r>
              <a:rPr lang="en-US" altLang="en-US">
                <a:latin typeface="Arial" charset="0"/>
                <a:ea typeface="Arial" charset="0"/>
                <a:cs typeface="Arial" charset="0"/>
                <a:sym typeface="Symbol" charset="2"/>
              </a:rPr>
              <a:t>, </a:t>
            </a:r>
            <a:r>
              <a:rPr lang="en-US" altLang="en-US" i="1">
                <a:latin typeface="Arial" charset="0"/>
                <a:ea typeface="Arial" charset="0"/>
                <a:cs typeface="Arial" charset="0"/>
                <a:sym typeface="Symbol" charset="2"/>
              </a:rPr>
              <a:t>np</a:t>
            </a:r>
            <a:r>
              <a:rPr lang="en-US" altLang="en-US">
                <a:latin typeface="Arial" charset="0"/>
                <a:ea typeface="Arial" charset="0"/>
                <a:cs typeface="Arial" charset="0"/>
                <a:sym typeface="Symbol" charset="2"/>
              </a:rPr>
              <a:t>(1 – </a:t>
            </a:r>
            <a:r>
              <a:rPr lang="en-US" altLang="en-US" i="1">
                <a:latin typeface="Arial" charset="0"/>
                <a:ea typeface="Arial" charset="0"/>
                <a:cs typeface="Arial" charset="0"/>
                <a:sym typeface="Symbol" charset="2"/>
              </a:rPr>
              <a:t>p</a:t>
            </a:r>
            <a:r>
              <a:rPr lang="en-US" altLang="en-US">
                <a:latin typeface="Arial" charset="0"/>
                <a:ea typeface="Arial" charset="0"/>
                <a:cs typeface="Arial" charset="0"/>
                <a:sym typeface="Symbol" charset="2"/>
              </a:rPr>
              <a:t>))</a:t>
            </a:r>
            <a:endParaRPr lang="en-US" altLang="en-US">
              <a:latin typeface="Arial" charset="0"/>
              <a:ea typeface="Arial" charset="0"/>
              <a:cs typeface="Arial" charset="0"/>
            </a:endParaRPr>
          </a:p>
          <a:p>
            <a:pPr lvl="1">
              <a:buFont typeface="Wingdings" charset="2"/>
              <a:buChar char="§"/>
            </a:pPr>
            <a:r>
              <a:rPr lang="en-US" altLang="en-US">
                <a:latin typeface="Arial" charset="0"/>
                <a:ea typeface="Arial" charset="0"/>
                <a:cs typeface="Arial" charset="0"/>
              </a:rPr>
              <a:t>Normal approx. good : Var(X) = </a:t>
            </a:r>
            <a:r>
              <a:rPr lang="en-US" altLang="en-US" i="1">
                <a:latin typeface="Arial" charset="0"/>
                <a:ea typeface="Arial" charset="0"/>
                <a:cs typeface="Arial" charset="0"/>
              </a:rPr>
              <a:t>np</a:t>
            </a:r>
            <a:r>
              <a:rPr lang="en-US" altLang="en-US">
                <a:latin typeface="Arial" charset="0"/>
                <a:ea typeface="Arial" charset="0"/>
                <a:cs typeface="Arial" charset="0"/>
              </a:rPr>
              <a:t>(1 – </a:t>
            </a:r>
            <a:r>
              <a:rPr lang="en-US" altLang="en-US" i="1">
                <a:latin typeface="Arial" charset="0"/>
                <a:ea typeface="Arial" charset="0"/>
                <a:cs typeface="Arial" charset="0"/>
              </a:rPr>
              <a:t>p</a:t>
            </a:r>
            <a:r>
              <a:rPr lang="en-US" altLang="en-US">
                <a:latin typeface="Arial" charset="0"/>
                <a:ea typeface="Arial" charset="0"/>
                <a:cs typeface="Arial" charset="0"/>
              </a:rPr>
              <a:t>) ≥ 10</a:t>
            </a:r>
          </a:p>
          <a:p>
            <a:pPr lvl="1">
              <a:buFont typeface="Wingdings" charset="2"/>
              <a:buChar char="§"/>
            </a:pPr>
            <a:endParaRPr lang="en-US" altLang="en-US">
              <a:latin typeface="Arial" charset="0"/>
              <a:ea typeface="Arial" charset="0"/>
              <a:cs typeface="Arial" charset="0"/>
            </a:endParaRPr>
          </a:p>
          <a:p>
            <a:pPr lvl="1">
              <a:buFont typeface="Wingdings" charset="2"/>
              <a:buChar char="§"/>
            </a:pPr>
            <a:endParaRPr lang="en-US" altLang="en-US">
              <a:latin typeface="Arial" charset="0"/>
              <a:ea typeface="Arial" charset="0"/>
              <a:cs typeface="Arial" charset="0"/>
            </a:endParaRPr>
          </a:p>
          <a:p>
            <a:pPr lvl="1">
              <a:buFont typeface="Wingdings" charset="2"/>
              <a:buChar char="§"/>
            </a:pPr>
            <a:endParaRPr lang="en-US" altLang="en-US" sz="1600">
              <a:latin typeface="Arial" charset="0"/>
              <a:ea typeface="Arial" charset="0"/>
              <a:cs typeface="Arial" charset="0"/>
            </a:endParaRPr>
          </a:p>
          <a:p>
            <a:pPr lvl="1">
              <a:buFont typeface="Wingdings" charset="2"/>
              <a:buChar char="§"/>
            </a:pPr>
            <a:r>
              <a:rPr lang="en-US" altLang="en-US">
                <a:latin typeface="Arial" charset="0"/>
                <a:ea typeface="Arial" charset="0"/>
                <a:cs typeface="Arial" charset="0"/>
              </a:rPr>
              <a:t>DeMoivre-Laplace Limit Theorem:</a:t>
            </a:r>
          </a:p>
          <a:p>
            <a:pPr lvl="2">
              <a:buFont typeface="Courier New" charset="0"/>
              <a:buChar char="o"/>
            </a:pPr>
            <a:r>
              <a:rPr lang="en-US" altLang="en-US" i="1">
                <a:latin typeface="Arial" charset="0"/>
                <a:ea typeface="Arial" charset="0"/>
                <a:cs typeface="Arial" charset="0"/>
              </a:rPr>
              <a:t>S</a:t>
            </a:r>
            <a:r>
              <a:rPr lang="en-US" altLang="en-US" i="1" baseline="-25000">
                <a:latin typeface="Arial" charset="0"/>
                <a:ea typeface="Arial" charset="0"/>
                <a:cs typeface="Arial" charset="0"/>
              </a:rPr>
              <a:t>n</a:t>
            </a:r>
            <a:r>
              <a:rPr lang="en-US" altLang="en-US">
                <a:latin typeface="Arial" charset="0"/>
                <a:ea typeface="Arial" charset="0"/>
                <a:cs typeface="Arial" charset="0"/>
              </a:rPr>
              <a:t>: number of successes (with prob. </a:t>
            </a:r>
            <a:r>
              <a:rPr lang="en-US" altLang="en-US" i="1">
                <a:latin typeface="Arial" charset="0"/>
                <a:ea typeface="Arial" charset="0"/>
                <a:cs typeface="Arial" charset="0"/>
              </a:rPr>
              <a:t>p</a:t>
            </a:r>
            <a:r>
              <a:rPr lang="en-US" altLang="en-US">
                <a:latin typeface="Arial" charset="0"/>
                <a:ea typeface="Arial" charset="0"/>
                <a:cs typeface="Arial" charset="0"/>
              </a:rPr>
              <a:t>) in </a:t>
            </a:r>
            <a:r>
              <a:rPr lang="en-US" altLang="en-US" i="1">
                <a:latin typeface="Arial" charset="0"/>
                <a:ea typeface="Arial" charset="0"/>
                <a:cs typeface="Arial" charset="0"/>
              </a:rPr>
              <a:t>n</a:t>
            </a:r>
            <a:r>
              <a:rPr lang="en-US" altLang="en-US">
                <a:latin typeface="Arial" charset="0"/>
                <a:ea typeface="Arial" charset="0"/>
                <a:cs typeface="Arial" charset="0"/>
              </a:rPr>
              <a:t> independent trials</a:t>
            </a:r>
          </a:p>
        </p:txBody>
      </p:sp>
      <p:graphicFrame>
        <p:nvGraphicFramePr>
          <p:cNvPr id="51203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97263459"/>
              </p:ext>
            </p:extLst>
          </p:nvPr>
        </p:nvGraphicFramePr>
        <p:xfrm>
          <a:off x="222250" y="3505200"/>
          <a:ext cx="8769350" cy="1063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42" name="Equation" r:id="rId3" imgW="4203700" imgH="508000" progId="Equation.3">
                  <p:embed/>
                </p:oleObj>
              </mc:Choice>
              <mc:Fallback>
                <p:oleObj name="Equation" r:id="rId3" imgW="4203700" imgH="5080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2250" y="3505200"/>
                        <a:ext cx="8769350" cy="1063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56481780"/>
              </p:ext>
            </p:extLst>
          </p:nvPr>
        </p:nvGraphicFramePr>
        <p:xfrm>
          <a:off x="1812925" y="5413375"/>
          <a:ext cx="5694363" cy="1063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43" name="Equation" r:id="rId5" imgW="2730500" imgH="508000" progId="Equation.3">
                  <p:embed/>
                </p:oleObj>
              </mc:Choice>
              <mc:Fallback>
                <p:oleObj name="Equation" r:id="rId5" imgW="2730500" imgH="5080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12925" y="5413375"/>
                        <a:ext cx="5694363" cy="1063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1447800" y="4248150"/>
            <a:ext cx="32766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Char char="•"/>
              <a:defRPr kumimoji="1" sz="2800">
                <a:solidFill>
                  <a:schemeClr val="bg2"/>
                </a:solidFill>
                <a:latin typeface="Times New Roman" charset="0"/>
              </a:defRPr>
            </a:lvl1pPr>
            <a:lvl2pPr marL="742950" indent="-285750">
              <a:spcBef>
                <a:spcPct val="20000"/>
              </a:spcBef>
              <a:buClr>
                <a:schemeClr val="bg2"/>
              </a:buClr>
              <a:buSzPct val="75000"/>
              <a:buFont typeface="Wingdings" charset="2"/>
              <a:buChar char="Ø"/>
              <a:defRPr kumimoji="1" sz="2400">
                <a:solidFill>
                  <a:schemeClr val="bg2"/>
                </a:solidFill>
                <a:latin typeface="Times New Roman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F"/>
              <a:defRPr kumimoji="1" sz="2000">
                <a:solidFill>
                  <a:schemeClr val="bg2"/>
                </a:solidFill>
                <a:latin typeface="Times New Roman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 sz="2000">
                <a:solidFill>
                  <a:schemeClr val="bg2"/>
                </a:solidFill>
                <a:latin typeface="Times New Roman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bg2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bg2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bg2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bg2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bg2"/>
                </a:solidFill>
                <a:latin typeface="Times New Roman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2000" i="1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“Continuity correction”</a:t>
            </a: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zh-CN" sz="4000" b="1" dirty="0" smtClean="0">
                <a:solidFill>
                  <a:srgbClr val="010000"/>
                </a:solidFill>
                <a:latin typeface="Century Gothic" charset="0"/>
              </a:rPr>
              <a:t>Normal Approximation </a:t>
            </a:r>
            <a:r>
              <a:rPr lang="en-US" altLang="zh-CN" sz="4000" b="1" smtClean="0">
                <a:solidFill>
                  <a:srgbClr val="010000"/>
                </a:solidFill>
                <a:latin typeface="Century Gothic" charset="0"/>
              </a:rPr>
              <a:t>of Binomial</a:t>
            </a:r>
            <a:endParaRPr lang="en-US" altLang="zh-CN" sz="4000" b="1" dirty="0">
              <a:latin typeface="Century Gothic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3" grpId="0" build="p"/>
      <p:bldP spid="6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TextBox 6"/>
          <p:cNvSpPr txBox="1">
            <a:spLocks noChangeArrowheads="1"/>
          </p:cNvSpPr>
          <p:nvPr/>
        </p:nvSpPr>
        <p:spPr bwMode="auto">
          <a:xfrm>
            <a:off x="76200" y="2971800"/>
            <a:ext cx="13716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Char char="•"/>
              <a:defRPr kumimoji="1" sz="2800">
                <a:solidFill>
                  <a:schemeClr val="bg2"/>
                </a:solidFill>
                <a:latin typeface="Times New Roman" charset="0"/>
              </a:defRPr>
            </a:lvl1pPr>
            <a:lvl2pPr marL="742950" indent="-285750">
              <a:spcBef>
                <a:spcPct val="20000"/>
              </a:spcBef>
              <a:buClr>
                <a:schemeClr val="bg2"/>
              </a:buClr>
              <a:buSzPct val="75000"/>
              <a:buFont typeface="Wingdings" charset="2"/>
              <a:buChar char="Ø"/>
              <a:defRPr kumimoji="1" sz="2400">
                <a:solidFill>
                  <a:schemeClr val="bg2"/>
                </a:solidFill>
                <a:latin typeface="Times New Roman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F"/>
              <a:defRPr kumimoji="1" sz="2000">
                <a:solidFill>
                  <a:schemeClr val="bg2"/>
                </a:solidFill>
                <a:latin typeface="Times New Roman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 sz="2000">
                <a:solidFill>
                  <a:schemeClr val="bg2"/>
                </a:solidFill>
                <a:latin typeface="Times New Roman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bg2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bg2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bg2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bg2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bg2"/>
                </a:solidFill>
                <a:latin typeface="Times New Roman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2000" b="1">
                <a:latin typeface="Arial" charset="0"/>
                <a:ea typeface="Arial" charset="0"/>
                <a:cs typeface="Arial" charset="0"/>
              </a:rPr>
              <a:t>P(X = </a:t>
            </a:r>
            <a:r>
              <a:rPr kumimoji="0" lang="en-US" altLang="en-US" sz="2000" b="1" i="1">
                <a:latin typeface="Arial" charset="0"/>
                <a:ea typeface="Arial" charset="0"/>
                <a:cs typeface="Arial" charset="0"/>
              </a:rPr>
              <a:t>k</a:t>
            </a:r>
            <a:r>
              <a:rPr kumimoji="0" lang="en-US" altLang="en-US" sz="2000" b="1">
                <a:latin typeface="Arial" charset="0"/>
                <a:ea typeface="Arial" charset="0"/>
                <a:cs typeface="Arial" charset="0"/>
              </a:rPr>
              <a:t>)</a:t>
            </a:r>
          </a:p>
        </p:txBody>
      </p:sp>
      <p:sp>
        <p:nvSpPr>
          <p:cNvPr id="14340" name="TextBox 7"/>
          <p:cNvSpPr txBox="1">
            <a:spLocks noChangeArrowheads="1"/>
          </p:cNvSpPr>
          <p:nvPr/>
        </p:nvSpPr>
        <p:spPr bwMode="auto">
          <a:xfrm>
            <a:off x="4800600" y="5772150"/>
            <a:ext cx="9906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Char char="•"/>
              <a:defRPr kumimoji="1" sz="2800">
                <a:solidFill>
                  <a:schemeClr val="bg2"/>
                </a:solidFill>
                <a:latin typeface="Times New Roman" charset="0"/>
              </a:defRPr>
            </a:lvl1pPr>
            <a:lvl2pPr marL="742950" indent="-285750">
              <a:spcBef>
                <a:spcPct val="20000"/>
              </a:spcBef>
              <a:buClr>
                <a:schemeClr val="bg2"/>
              </a:buClr>
              <a:buSzPct val="75000"/>
              <a:buFont typeface="Wingdings" charset="2"/>
              <a:buChar char="Ø"/>
              <a:defRPr kumimoji="1" sz="2400">
                <a:solidFill>
                  <a:schemeClr val="bg2"/>
                </a:solidFill>
                <a:latin typeface="Times New Roman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F"/>
              <a:defRPr kumimoji="1" sz="2000">
                <a:solidFill>
                  <a:schemeClr val="bg2"/>
                </a:solidFill>
                <a:latin typeface="Times New Roman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 sz="2000">
                <a:solidFill>
                  <a:schemeClr val="bg2"/>
                </a:solidFill>
                <a:latin typeface="Times New Roman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bg2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bg2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bg2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bg2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bg2"/>
                </a:solidFill>
                <a:latin typeface="Times New Roman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2000" b="1" i="1">
                <a:latin typeface="Arial" charset="0"/>
                <a:ea typeface="Arial" charset="0"/>
                <a:cs typeface="Arial" charset="0"/>
              </a:rPr>
              <a:t>k</a:t>
            </a:r>
          </a:p>
        </p:txBody>
      </p:sp>
      <p:cxnSp>
        <p:nvCxnSpPr>
          <p:cNvPr id="14341" name="Straight Connector 12"/>
          <p:cNvCxnSpPr>
            <a:cxnSpLocks noChangeShapeType="1"/>
          </p:cNvCxnSpPr>
          <p:nvPr/>
        </p:nvCxnSpPr>
        <p:spPr bwMode="auto">
          <a:xfrm>
            <a:off x="8229600" y="5486400"/>
            <a:ext cx="381000" cy="1588"/>
          </a:xfrm>
          <a:prstGeom prst="line">
            <a:avLst/>
          </a:prstGeom>
          <a:noFill/>
          <a:ln w="76200" cap="rnd">
            <a:solidFill>
              <a:schemeClr val="bg2"/>
            </a:solidFill>
            <a:prstDash val="sysDot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1434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371600"/>
            <a:ext cx="7224713" cy="441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cxnSp>
        <p:nvCxnSpPr>
          <p:cNvPr id="14343" name="Straight Connector 12"/>
          <p:cNvCxnSpPr>
            <a:cxnSpLocks noChangeShapeType="1"/>
          </p:cNvCxnSpPr>
          <p:nvPr/>
        </p:nvCxnSpPr>
        <p:spPr bwMode="auto">
          <a:xfrm>
            <a:off x="1524000" y="5486400"/>
            <a:ext cx="381000" cy="1588"/>
          </a:xfrm>
          <a:prstGeom prst="line">
            <a:avLst/>
          </a:prstGeom>
          <a:noFill/>
          <a:ln w="76200" cap="rnd">
            <a:solidFill>
              <a:schemeClr val="bg2"/>
            </a:solidFill>
            <a:prstDash val="sysDot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zh-CN" sz="4000" b="1" dirty="0" smtClean="0">
                <a:solidFill>
                  <a:srgbClr val="010000"/>
                </a:solidFill>
                <a:latin typeface="Century Gothic" charset="0"/>
              </a:rPr>
              <a:t>Comparison when </a:t>
            </a:r>
            <a:r>
              <a:rPr lang="en-US" altLang="zh-CN" sz="4000" b="1" i="1" dirty="0" smtClean="0">
                <a:solidFill>
                  <a:srgbClr val="010000"/>
                </a:solidFill>
                <a:latin typeface="Century Gothic" charset="0"/>
              </a:rPr>
              <a:t>n </a:t>
            </a:r>
            <a:r>
              <a:rPr lang="en-US" altLang="zh-CN" sz="4000" b="1" dirty="0" smtClean="0">
                <a:solidFill>
                  <a:srgbClr val="010000"/>
                </a:solidFill>
                <a:latin typeface="Century Gothic" charset="0"/>
              </a:rPr>
              <a:t>= 100, </a:t>
            </a:r>
            <a:r>
              <a:rPr lang="en-US" altLang="zh-CN" sz="4000" b="1" i="1" dirty="0" smtClean="0">
                <a:solidFill>
                  <a:srgbClr val="010000"/>
                </a:solidFill>
                <a:latin typeface="Century Gothic" charset="0"/>
              </a:rPr>
              <a:t>p</a:t>
            </a:r>
            <a:r>
              <a:rPr lang="en-US" altLang="zh-CN" sz="4000" b="1" dirty="0" smtClean="0">
                <a:solidFill>
                  <a:srgbClr val="010000"/>
                </a:solidFill>
                <a:latin typeface="Century Gothic" charset="0"/>
              </a:rPr>
              <a:t> = 0.5</a:t>
            </a:r>
            <a:endParaRPr lang="en-US" altLang="zh-CN" sz="4000" b="1" dirty="0">
              <a:latin typeface="Century Gothic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Content Placeholder 2"/>
          <p:cNvSpPr>
            <a:spLocks noGrp="1"/>
          </p:cNvSpPr>
          <p:nvPr>
            <p:ph idx="1"/>
          </p:nvPr>
        </p:nvSpPr>
        <p:spPr>
          <a:xfrm>
            <a:off x="533400" y="1371600"/>
            <a:ext cx="8382000" cy="5181600"/>
          </a:xfrm>
        </p:spPr>
        <p:txBody>
          <a:bodyPr/>
          <a:lstStyle/>
          <a:p>
            <a:r>
              <a:rPr lang="en-US" altLang="en-US" dirty="0">
                <a:latin typeface="Arial" charset="0"/>
                <a:ea typeface="Arial" charset="0"/>
                <a:cs typeface="Arial" charset="0"/>
              </a:rPr>
              <a:t>100 people </a:t>
            </a:r>
            <a:r>
              <a:rPr lang="en-US" altLang="en-US" dirty="0" smtClean="0">
                <a:latin typeface="Arial" charset="0"/>
                <a:ea typeface="Arial" charset="0"/>
                <a:cs typeface="Arial" charset="0"/>
              </a:rPr>
              <a:t>are given a new website design</a:t>
            </a:r>
            <a:endParaRPr lang="en-US" altLang="en-US" dirty="0">
              <a:latin typeface="Arial" charset="0"/>
              <a:ea typeface="Arial" charset="0"/>
              <a:cs typeface="Arial" charset="0"/>
            </a:endParaRPr>
          </a:p>
          <a:p>
            <a:pPr lvl="1">
              <a:buFont typeface="Wingdings" charset="2"/>
              <a:buChar char="§"/>
            </a:pPr>
            <a:r>
              <a:rPr lang="en-US" altLang="en-US" dirty="0">
                <a:latin typeface="Arial" charset="0"/>
                <a:ea typeface="Arial" charset="0"/>
                <a:cs typeface="Arial" charset="0"/>
              </a:rPr>
              <a:t>X = # people </a:t>
            </a:r>
            <a:r>
              <a:rPr lang="en-US" altLang="en-US" dirty="0" smtClean="0">
                <a:latin typeface="Arial" charset="0"/>
                <a:ea typeface="Arial" charset="0"/>
                <a:cs typeface="Arial" charset="0"/>
              </a:rPr>
              <a:t>whose time on site increases</a:t>
            </a:r>
            <a:endParaRPr lang="en-US" altLang="en-US" dirty="0">
              <a:latin typeface="Arial" charset="0"/>
              <a:ea typeface="Arial" charset="0"/>
              <a:cs typeface="Arial" charset="0"/>
            </a:endParaRPr>
          </a:p>
          <a:p>
            <a:pPr lvl="1">
              <a:buFont typeface="Wingdings" charset="2"/>
              <a:buChar char="§"/>
            </a:pPr>
            <a:r>
              <a:rPr lang="en-US" altLang="en-US" dirty="0" smtClean="0">
                <a:latin typeface="Arial" charset="0"/>
                <a:ea typeface="Arial" charset="0"/>
                <a:cs typeface="Arial" charset="0"/>
              </a:rPr>
              <a:t>CEO will </a:t>
            </a:r>
            <a:r>
              <a:rPr lang="en-US" altLang="en-US" dirty="0">
                <a:latin typeface="Arial" charset="0"/>
                <a:ea typeface="Arial" charset="0"/>
                <a:cs typeface="Arial" charset="0"/>
              </a:rPr>
              <a:t>endorse </a:t>
            </a:r>
            <a:r>
              <a:rPr lang="en-US" altLang="en-US" dirty="0" smtClean="0">
                <a:latin typeface="Arial" charset="0"/>
                <a:ea typeface="Arial" charset="0"/>
                <a:cs typeface="Arial" charset="0"/>
              </a:rPr>
              <a:t>new design if </a:t>
            </a:r>
            <a:r>
              <a:rPr lang="en-US" altLang="en-US" dirty="0">
                <a:latin typeface="Arial" charset="0"/>
                <a:ea typeface="Arial" charset="0"/>
                <a:cs typeface="Arial" charset="0"/>
              </a:rPr>
              <a:t>X ≥ </a:t>
            </a:r>
            <a:r>
              <a:rPr lang="en-US" altLang="en-US" dirty="0" smtClean="0">
                <a:latin typeface="Arial" charset="0"/>
                <a:ea typeface="Arial" charset="0"/>
                <a:cs typeface="Arial" charset="0"/>
              </a:rPr>
              <a:t>65 What </a:t>
            </a:r>
            <a:r>
              <a:rPr lang="en-US" altLang="en-US" dirty="0">
                <a:latin typeface="Arial" charset="0"/>
                <a:ea typeface="Arial" charset="0"/>
                <a:cs typeface="Arial" charset="0"/>
              </a:rPr>
              <a:t>is </a:t>
            </a:r>
            <a:r>
              <a:rPr lang="en-US" altLang="en-US" dirty="0" smtClean="0">
                <a:latin typeface="Arial" charset="0"/>
                <a:ea typeface="Arial" charset="0"/>
                <a:cs typeface="Arial" charset="0"/>
              </a:rPr>
              <a:t>P(CEO endorses change| it has </a:t>
            </a:r>
            <a:r>
              <a:rPr lang="en-US" altLang="en-US" dirty="0">
                <a:latin typeface="Arial" charset="0"/>
                <a:ea typeface="Arial" charset="0"/>
                <a:cs typeface="Arial" charset="0"/>
              </a:rPr>
              <a:t>no effect)?</a:t>
            </a:r>
          </a:p>
          <a:p>
            <a:pPr lvl="1">
              <a:buFont typeface="Wingdings" charset="2"/>
              <a:buChar char="§"/>
            </a:pPr>
            <a:r>
              <a:rPr lang="en-US" altLang="en-US" dirty="0">
                <a:latin typeface="Arial" charset="0"/>
                <a:ea typeface="Arial" charset="0"/>
                <a:cs typeface="Arial" charset="0"/>
              </a:rPr>
              <a:t>X ~ Bin(100, 0.5)</a:t>
            </a:r>
          </a:p>
          <a:p>
            <a:pPr lvl="1">
              <a:buFont typeface="Wingdings" charset="2"/>
              <a:buChar char="§"/>
            </a:pPr>
            <a:endParaRPr lang="en-US" altLang="en-US" dirty="0">
              <a:latin typeface="Arial" charset="0"/>
              <a:ea typeface="Arial" charset="0"/>
              <a:cs typeface="Arial" charset="0"/>
            </a:endParaRPr>
          </a:p>
          <a:p>
            <a:pPr lvl="1">
              <a:buFont typeface="Wingdings" charset="2"/>
              <a:buChar char="§"/>
            </a:pPr>
            <a:r>
              <a:rPr lang="en-US" altLang="en-US" dirty="0">
                <a:latin typeface="Arial" charset="0"/>
                <a:ea typeface="Arial" charset="0"/>
                <a:cs typeface="Arial" charset="0"/>
              </a:rPr>
              <a:t>Use Normal approximation: Y ~ N(50, 25)</a:t>
            </a:r>
          </a:p>
          <a:p>
            <a:pPr lvl="1">
              <a:buFont typeface="Wingdings" charset="2"/>
              <a:buChar char="§"/>
            </a:pPr>
            <a:endParaRPr lang="en-US" altLang="en-US" dirty="0">
              <a:latin typeface="Arial" charset="0"/>
              <a:ea typeface="Arial" charset="0"/>
              <a:cs typeface="Arial" charset="0"/>
            </a:endParaRPr>
          </a:p>
          <a:p>
            <a:pPr lvl="1">
              <a:buFont typeface="Wingdings" charset="2"/>
              <a:buChar char="§"/>
            </a:pPr>
            <a:endParaRPr lang="en-US" altLang="en-US" dirty="0">
              <a:latin typeface="Arial" charset="0"/>
              <a:ea typeface="Arial" charset="0"/>
              <a:cs typeface="Arial" charset="0"/>
            </a:endParaRPr>
          </a:p>
          <a:p>
            <a:pPr lvl="1">
              <a:buFont typeface="Wingdings" charset="2"/>
              <a:buChar char="§"/>
            </a:pPr>
            <a:endParaRPr lang="en-US" altLang="en-US" sz="1200" dirty="0">
              <a:latin typeface="Arial" charset="0"/>
              <a:ea typeface="Arial" charset="0"/>
              <a:cs typeface="Arial" charset="0"/>
            </a:endParaRPr>
          </a:p>
          <a:p>
            <a:pPr lvl="1">
              <a:buFont typeface="Wingdings" charset="2"/>
              <a:buChar char="§"/>
            </a:pPr>
            <a:r>
              <a:rPr lang="en-US" altLang="en-US" dirty="0">
                <a:latin typeface="Arial" charset="0"/>
                <a:ea typeface="Arial" charset="0"/>
                <a:cs typeface="Arial" charset="0"/>
              </a:rPr>
              <a:t>Using Binomial:</a:t>
            </a:r>
          </a:p>
        </p:txBody>
      </p:sp>
      <p:graphicFrame>
        <p:nvGraphicFramePr>
          <p:cNvPr id="51203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55012323"/>
              </p:ext>
            </p:extLst>
          </p:nvPr>
        </p:nvGraphicFramePr>
        <p:xfrm>
          <a:off x="2984500" y="4451350"/>
          <a:ext cx="3259138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09" name="Equation" r:id="rId3" imgW="1562100" imgH="203200" progId="Equation.3">
                  <p:embed/>
                </p:oleObj>
              </mc:Choice>
              <mc:Fallback>
                <p:oleObj name="Equation" r:id="rId3" imgW="1562100" imgH="2032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84500" y="4451350"/>
                        <a:ext cx="3259138" cy="425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15778999"/>
              </p:ext>
            </p:extLst>
          </p:nvPr>
        </p:nvGraphicFramePr>
        <p:xfrm>
          <a:off x="315913" y="4902200"/>
          <a:ext cx="8586787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10" name="Equation" r:id="rId5" imgW="4114800" imgH="279400" progId="Equation.3">
                  <p:embed/>
                </p:oleObj>
              </mc:Choice>
              <mc:Fallback>
                <p:oleObj name="Equation" r:id="rId5" imgW="4114800" imgH="2794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5913" y="4902200"/>
                        <a:ext cx="8586787" cy="584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09077081"/>
              </p:ext>
            </p:extLst>
          </p:nvPr>
        </p:nvGraphicFramePr>
        <p:xfrm>
          <a:off x="3657600" y="6019800"/>
          <a:ext cx="2624137" cy="423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11" name="Equation" r:id="rId7" imgW="1256755" imgH="203112" progId="Equation.3">
                  <p:embed/>
                </p:oleObj>
              </mc:Choice>
              <mc:Fallback>
                <p:oleObj name="Equation" r:id="rId7" imgW="1256755" imgH="203112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57600" y="6019800"/>
                        <a:ext cx="2624137" cy="4238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44776077"/>
              </p:ext>
            </p:extLst>
          </p:nvPr>
        </p:nvGraphicFramePr>
        <p:xfrm>
          <a:off x="1735138" y="3505200"/>
          <a:ext cx="5957887" cy="531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12" name="Equation" r:id="rId9" imgW="2857500" imgH="254000" progId="Equation.3">
                  <p:embed/>
                </p:oleObj>
              </mc:Choice>
              <mc:Fallback>
                <p:oleObj name="Equation" r:id="rId9" imgW="2857500" imgH="2540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35138" y="3505200"/>
                        <a:ext cx="5957887" cy="5318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zh-CN" sz="4000" b="1" dirty="0" smtClean="0">
                <a:solidFill>
                  <a:srgbClr val="010000"/>
                </a:solidFill>
                <a:latin typeface="Century Gothic" charset="0"/>
              </a:rPr>
              <a:t>Website Testing</a:t>
            </a:r>
            <a:endParaRPr lang="en-US" altLang="zh-CN" sz="4000" b="1" dirty="0">
              <a:latin typeface="Century Gothic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447800" y="2057400"/>
            <a:ext cx="510540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buFont typeface="Arial" charset="0"/>
              <a:buChar char="•"/>
              <a:defRPr/>
            </a:pPr>
            <a:r>
              <a:rPr lang="en-US" dirty="0">
                <a:latin typeface="Arial" pitchFamily="34" charset="0"/>
                <a:cs typeface="Arial" pitchFamily="34" charset="0"/>
              </a:rPr>
              <a:t>Common for natural phenomena: heights, weights, etc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.</a:t>
            </a:r>
          </a:p>
          <a:p>
            <a:pPr marL="800100" lvl="1" indent="-342900">
              <a:buFont typeface="Arial" charset="0"/>
              <a:buChar char="•"/>
              <a:defRPr/>
            </a:pPr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pPr marL="800100" lvl="1" indent="-342900">
              <a:buFont typeface="Arial" charset="0"/>
              <a:buChar char="•"/>
              <a:defRPr/>
            </a:pPr>
            <a:endParaRPr lang="en-US" dirty="0">
              <a:latin typeface="Arial" pitchFamily="34" charset="0"/>
              <a:cs typeface="Arial" pitchFamily="34" charset="0"/>
            </a:endParaRPr>
          </a:p>
          <a:p>
            <a:pPr marL="800100" lvl="1" indent="-342900" algn="just">
              <a:buFont typeface="Arial" charset="0"/>
              <a:buChar char="•"/>
              <a:defRPr/>
            </a:pPr>
            <a:r>
              <a:rPr lang="en-US" dirty="0">
                <a:latin typeface="Arial" pitchFamily="34" charset="0"/>
                <a:cs typeface="Arial" pitchFamily="34" charset="0"/>
              </a:rPr>
              <a:t>Often results from the sum of multiple 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variables</a:t>
            </a:r>
          </a:p>
          <a:p>
            <a:pPr marL="800100" lvl="1" indent="-342900" algn="just">
              <a:buFont typeface="Arial" charset="0"/>
              <a:buChar char="•"/>
              <a:defRPr/>
            </a:pPr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pPr marL="800100" lvl="1" indent="-342900" algn="just">
              <a:buFont typeface="Arial" charset="0"/>
              <a:buChar char="•"/>
              <a:defRPr/>
            </a:pPr>
            <a:endParaRPr lang="en-US" dirty="0">
              <a:latin typeface="Arial" pitchFamily="34" charset="0"/>
              <a:cs typeface="Arial" pitchFamily="34" charset="0"/>
            </a:endParaRPr>
          </a:p>
          <a:p>
            <a:pPr marL="800100" lvl="1" indent="-342900" algn="just">
              <a:buFont typeface="Arial" charset="0"/>
              <a:buChar char="•"/>
              <a:defRPr/>
            </a:pPr>
            <a:r>
              <a:rPr lang="en-US" dirty="0">
                <a:latin typeface="Arial" pitchFamily="34" charset="0"/>
                <a:cs typeface="Arial" pitchFamily="34" charset="0"/>
              </a:rPr>
              <a:t>Noise</a:t>
            </a:r>
          </a:p>
        </p:txBody>
      </p:sp>
      <p:cxnSp>
        <p:nvCxnSpPr>
          <p:cNvPr id="6" name="Straight Arrow Connector 5"/>
          <p:cNvCxnSpPr/>
          <p:nvPr/>
        </p:nvCxnSpPr>
        <p:spPr bwMode="auto">
          <a:xfrm flipV="1">
            <a:off x="2895600" y="2057400"/>
            <a:ext cx="1981200" cy="1219200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rgbClr val="7030A0"/>
            </a:solidFill>
            <a:prstDash val="solid"/>
            <a:round/>
            <a:headEnd type="none" w="sm" len="sm"/>
            <a:tailEnd type="triangle"/>
          </a:ln>
          <a:effectLst/>
        </p:spPr>
      </p:cxn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zh-CN" sz="4000" b="1" dirty="0" smtClean="0">
                <a:solidFill>
                  <a:srgbClr val="010000"/>
                </a:solidFill>
                <a:latin typeface="Century Gothic" charset="0"/>
              </a:rPr>
              <a:t>Except Not</a:t>
            </a:r>
            <a:endParaRPr lang="en-US" altLang="zh-CN" sz="4000" b="1" dirty="0">
              <a:solidFill>
                <a:srgbClr val="010000"/>
              </a:solidFill>
              <a:latin typeface="Century Gothic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810000" y="1524000"/>
            <a:ext cx="31532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rgbClr val="7030A0"/>
                </a:solidFill>
                <a:latin typeface="Chalkboard" charset="0"/>
                <a:ea typeface="Chalkboard" charset="0"/>
                <a:cs typeface="Chalkboard" charset="0"/>
              </a:rPr>
              <a:t>These are </a:t>
            </a:r>
            <a:r>
              <a:rPr lang="en-US" dirty="0" smtClean="0">
                <a:solidFill>
                  <a:srgbClr val="7030A0"/>
                </a:solidFill>
                <a:latin typeface="Chalkboard" charset="0"/>
                <a:ea typeface="Chalkboard" charset="0"/>
                <a:cs typeface="Chalkboard" charset="0"/>
              </a:rPr>
              <a:t>log-normal</a:t>
            </a:r>
            <a:endParaRPr lang="en-US" dirty="0">
              <a:solidFill>
                <a:srgbClr val="7030A0"/>
              </a:solidFill>
              <a:latin typeface="Chalkboard" charset="0"/>
              <a:ea typeface="Chalkboard" charset="0"/>
              <a:cs typeface="Chalkboard" charset="0"/>
            </a:endParaRPr>
          </a:p>
        </p:txBody>
      </p:sp>
      <p:cxnSp>
        <p:nvCxnSpPr>
          <p:cNvPr id="10" name="Straight Arrow Connector 9"/>
          <p:cNvCxnSpPr/>
          <p:nvPr/>
        </p:nvCxnSpPr>
        <p:spPr bwMode="auto">
          <a:xfrm flipV="1">
            <a:off x="2895600" y="3656588"/>
            <a:ext cx="1981200" cy="1219200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rgbClr val="7030A0"/>
            </a:solidFill>
            <a:prstDash val="solid"/>
            <a:round/>
            <a:headEnd type="none" w="sm" len="sm"/>
            <a:tailEnd type="triangle"/>
          </a:ln>
          <a:effectLst/>
        </p:spPr>
      </p:cxnSp>
      <p:sp>
        <p:nvSpPr>
          <p:cNvPr id="11" name="TextBox 10"/>
          <p:cNvSpPr txBox="1"/>
          <p:nvPr/>
        </p:nvSpPr>
        <p:spPr>
          <a:xfrm>
            <a:off x="3352800" y="3199388"/>
            <a:ext cx="48866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7030A0"/>
                </a:solidFill>
                <a:latin typeface="Chalkboard" charset="0"/>
                <a:ea typeface="Chalkboard" charset="0"/>
                <a:cs typeface="Chalkboard" charset="0"/>
              </a:rPr>
              <a:t>Only if they </a:t>
            </a:r>
            <a:r>
              <a:rPr lang="en-US" smtClean="0">
                <a:solidFill>
                  <a:srgbClr val="7030A0"/>
                </a:solidFill>
                <a:latin typeface="Chalkboard" charset="0"/>
                <a:ea typeface="Chalkboard" charset="0"/>
                <a:cs typeface="Chalkboard" charset="0"/>
              </a:rPr>
              <a:t>are equally weighted</a:t>
            </a:r>
            <a:endParaRPr lang="en-US" dirty="0">
              <a:solidFill>
                <a:srgbClr val="7030A0"/>
              </a:solidFill>
              <a:latin typeface="Chalkboard" charset="0"/>
              <a:ea typeface="Chalkboard" charset="0"/>
              <a:cs typeface="Chalkboard" charset="0"/>
            </a:endParaRPr>
          </a:p>
        </p:txBody>
      </p:sp>
      <p:cxnSp>
        <p:nvCxnSpPr>
          <p:cNvPr id="12" name="Straight Arrow Connector 11"/>
          <p:cNvCxnSpPr/>
          <p:nvPr/>
        </p:nvCxnSpPr>
        <p:spPr bwMode="auto">
          <a:xfrm flipV="1">
            <a:off x="2743200" y="5409188"/>
            <a:ext cx="762000" cy="468923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rgbClr val="7030A0"/>
            </a:solidFill>
            <a:prstDash val="solid"/>
            <a:round/>
            <a:headEnd type="none" w="sm" len="sm"/>
            <a:tailEnd type="triangle"/>
          </a:ln>
          <a:effectLst/>
        </p:spPr>
      </p:cxnSp>
      <p:sp>
        <p:nvSpPr>
          <p:cNvPr id="14" name="TextBox 13"/>
          <p:cNvSpPr txBox="1"/>
          <p:nvPr/>
        </p:nvSpPr>
        <p:spPr>
          <a:xfrm>
            <a:off x="3429000" y="5028188"/>
            <a:ext cx="36130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7030A0"/>
                </a:solidFill>
                <a:latin typeface="Chalkboard" charset="0"/>
                <a:ea typeface="Chalkboard" charset="0"/>
                <a:cs typeface="Chalkboard" charset="0"/>
              </a:rPr>
              <a:t>I wish it were that easy</a:t>
            </a:r>
            <a:endParaRPr lang="en-US" dirty="0">
              <a:solidFill>
                <a:srgbClr val="7030A0"/>
              </a:solidFill>
              <a:latin typeface="Chalkboard" charset="0"/>
              <a:ea typeface="Chalkboard" charset="0"/>
              <a:cs typeface="Chalkboar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8169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Content Placeholder 2"/>
          <p:cNvSpPr>
            <a:spLocks noGrp="1"/>
          </p:cNvSpPr>
          <p:nvPr>
            <p:ph idx="1"/>
          </p:nvPr>
        </p:nvSpPr>
        <p:spPr>
          <a:xfrm>
            <a:off x="533400" y="1371600"/>
            <a:ext cx="8382000" cy="5181600"/>
          </a:xfrm>
        </p:spPr>
        <p:txBody>
          <a:bodyPr/>
          <a:lstStyle/>
          <a:p>
            <a:r>
              <a:rPr lang="en-US" altLang="en-US">
                <a:latin typeface="Arial" charset="0"/>
                <a:ea typeface="Arial" charset="0"/>
                <a:cs typeface="Arial" charset="0"/>
              </a:rPr>
              <a:t>Stanford accepts 2480 students</a:t>
            </a:r>
          </a:p>
          <a:p>
            <a:pPr lvl="1">
              <a:buFont typeface="Wingdings" charset="2"/>
              <a:buChar char="§"/>
            </a:pPr>
            <a:r>
              <a:rPr lang="en-US" altLang="en-US">
                <a:latin typeface="Arial" charset="0"/>
                <a:ea typeface="Arial" charset="0"/>
                <a:cs typeface="Arial" charset="0"/>
              </a:rPr>
              <a:t>Each accepted student has 68% chance of attending</a:t>
            </a:r>
          </a:p>
          <a:p>
            <a:pPr lvl="1">
              <a:buFont typeface="Wingdings" charset="2"/>
              <a:buChar char="§"/>
            </a:pPr>
            <a:r>
              <a:rPr lang="en-US" altLang="en-US">
                <a:latin typeface="Arial" charset="0"/>
                <a:ea typeface="Arial" charset="0"/>
                <a:cs typeface="Arial" charset="0"/>
              </a:rPr>
              <a:t>X = # students who will attend.   X ~ Bin(2480, 0.68)</a:t>
            </a:r>
          </a:p>
          <a:p>
            <a:pPr lvl="1">
              <a:buFont typeface="Wingdings" charset="2"/>
              <a:buChar char="§"/>
            </a:pPr>
            <a:r>
              <a:rPr lang="en-US" altLang="en-US">
                <a:latin typeface="Arial" charset="0"/>
                <a:ea typeface="Arial" charset="0"/>
                <a:cs typeface="Arial" charset="0"/>
              </a:rPr>
              <a:t>What is P(X &gt; 1745)?</a:t>
            </a:r>
          </a:p>
          <a:p>
            <a:pPr lvl="1">
              <a:buFont typeface="Wingdings" charset="2"/>
              <a:buChar char="§"/>
            </a:pPr>
            <a:endParaRPr lang="en-US" altLang="en-US">
              <a:latin typeface="Arial" charset="0"/>
              <a:ea typeface="Arial" charset="0"/>
              <a:cs typeface="Arial" charset="0"/>
            </a:endParaRPr>
          </a:p>
          <a:p>
            <a:pPr lvl="1">
              <a:buFont typeface="Wingdings" charset="2"/>
              <a:buChar char="§"/>
            </a:pPr>
            <a:r>
              <a:rPr lang="en-US" altLang="en-US">
                <a:latin typeface="Arial" charset="0"/>
                <a:ea typeface="Arial" charset="0"/>
                <a:cs typeface="Arial" charset="0"/>
              </a:rPr>
              <a:t>Use Normal approximation: Y ~ N(1686.4, 539.65)</a:t>
            </a:r>
          </a:p>
          <a:p>
            <a:pPr lvl="1">
              <a:buFont typeface="Wingdings" charset="2"/>
              <a:buChar char="§"/>
            </a:pPr>
            <a:endParaRPr lang="en-US" altLang="en-US">
              <a:latin typeface="Arial" charset="0"/>
              <a:ea typeface="Arial" charset="0"/>
              <a:cs typeface="Arial" charset="0"/>
            </a:endParaRPr>
          </a:p>
          <a:p>
            <a:pPr lvl="1">
              <a:buFont typeface="Wingdings" charset="2"/>
              <a:buChar char="§"/>
            </a:pPr>
            <a:endParaRPr lang="en-US" altLang="en-US">
              <a:latin typeface="Arial" charset="0"/>
              <a:ea typeface="Arial" charset="0"/>
              <a:cs typeface="Arial" charset="0"/>
            </a:endParaRPr>
          </a:p>
          <a:p>
            <a:pPr lvl="1">
              <a:buFont typeface="Wingdings" charset="2"/>
              <a:buChar char="§"/>
            </a:pPr>
            <a:endParaRPr lang="en-US" altLang="en-US">
              <a:latin typeface="Arial" charset="0"/>
              <a:ea typeface="Arial" charset="0"/>
              <a:cs typeface="Arial" charset="0"/>
            </a:endParaRPr>
          </a:p>
          <a:p>
            <a:pPr lvl="1">
              <a:buFont typeface="Wingdings" charset="2"/>
              <a:buChar char="§"/>
            </a:pPr>
            <a:endParaRPr lang="en-US" altLang="en-US" sz="1200">
              <a:latin typeface="Arial" charset="0"/>
              <a:ea typeface="Arial" charset="0"/>
              <a:cs typeface="Arial" charset="0"/>
            </a:endParaRPr>
          </a:p>
          <a:p>
            <a:pPr lvl="1">
              <a:buFont typeface="Wingdings" charset="2"/>
              <a:buChar char="§"/>
            </a:pPr>
            <a:r>
              <a:rPr lang="en-US" altLang="en-US">
                <a:latin typeface="Arial" charset="0"/>
                <a:ea typeface="Arial" charset="0"/>
                <a:cs typeface="Arial" charset="0"/>
              </a:rPr>
              <a:t>Using Binomial:</a:t>
            </a:r>
          </a:p>
        </p:txBody>
      </p:sp>
      <p:graphicFrame>
        <p:nvGraphicFramePr>
          <p:cNvPr id="51203" name="Object 3"/>
          <p:cNvGraphicFramePr>
            <a:graphicFrameLocks noChangeAspect="1"/>
          </p:cNvGraphicFramePr>
          <p:nvPr/>
        </p:nvGraphicFramePr>
        <p:xfrm>
          <a:off x="2693988" y="4191000"/>
          <a:ext cx="3841750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37" name="Equation" r:id="rId3" imgW="1841500" imgH="203200" progId="Equation.3">
                  <p:embed/>
                </p:oleObj>
              </mc:Choice>
              <mc:Fallback>
                <p:oleObj name="Equation" r:id="rId3" imgW="1841500" imgH="2032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93988" y="4191000"/>
                        <a:ext cx="3841750" cy="425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3"/>
          <p:cNvGraphicFramePr>
            <a:graphicFrameLocks noChangeAspect="1"/>
          </p:cNvGraphicFramePr>
          <p:nvPr/>
        </p:nvGraphicFramePr>
        <p:xfrm>
          <a:off x="914400" y="3124200"/>
          <a:ext cx="7600950" cy="531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38" name="Equation" r:id="rId5" imgW="3644900" imgH="254000" progId="Equation.3">
                  <p:embed/>
                </p:oleObj>
              </mc:Choice>
              <mc:Fallback>
                <p:oleObj name="Equation" r:id="rId5" imgW="3644900" imgH="2540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3124200"/>
                        <a:ext cx="7600950" cy="5318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4"/>
          <p:cNvGraphicFramePr>
            <a:graphicFrameLocks noChangeAspect="1"/>
          </p:cNvGraphicFramePr>
          <p:nvPr/>
        </p:nvGraphicFramePr>
        <p:xfrm>
          <a:off x="369888" y="4767263"/>
          <a:ext cx="8478837" cy="611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39" name="Equation" r:id="rId7" imgW="4064000" imgH="292100" progId="Equation.3">
                  <p:embed/>
                </p:oleObj>
              </mc:Choice>
              <mc:Fallback>
                <p:oleObj name="Equation" r:id="rId7" imgW="4064000" imgH="2921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9888" y="4767263"/>
                        <a:ext cx="8478837" cy="6111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5"/>
          <p:cNvGraphicFramePr>
            <a:graphicFrameLocks noChangeAspect="1"/>
          </p:cNvGraphicFramePr>
          <p:nvPr/>
        </p:nvGraphicFramePr>
        <p:xfrm>
          <a:off x="3165475" y="6053138"/>
          <a:ext cx="2889250" cy="423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40" name="Equation" r:id="rId9" imgW="1384300" imgH="203200" progId="Equation.3">
                  <p:embed/>
                </p:oleObj>
              </mc:Choice>
              <mc:Fallback>
                <p:oleObj name="Equation" r:id="rId9" imgW="1384300" imgH="2032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65475" y="6053138"/>
                        <a:ext cx="2889250" cy="4238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zh-CN" sz="4000" b="1" dirty="0" smtClean="0">
                <a:solidFill>
                  <a:srgbClr val="010000"/>
                </a:solidFill>
                <a:latin typeface="Century Gothic" charset="0"/>
              </a:rPr>
              <a:t>Stanford Admissions</a:t>
            </a:r>
            <a:endParaRPr lang="en-US" altLang="zh-CN" sz="4000" b="1" dirty="0">
              <a:latin typeface="Century Gothic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3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Content Placeholder 2"/>
          <p:cNvSpPr>
            <a:spLocks noGrp="1"/>
          </p:cNvSpPr>
          <p:nvPr>
            <p:ph idx="1"/>
          </p:nvPr>
        </p:nvSpPr>
        <p:spPr>
          <a:xfrm>
            <a:off x="533400" y="1371600"/>
            <a:ext cx="8229600" cy="5181600"/>
          </a:xfrm>
        </p:spPr>
        <p:txBody>
          <a:bodyPr/>
          <a:lstStyle/>
          <a:p>
            <a:pPr>
              <a:defRPr/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Stanford Daily, March 28, 2014</a:t>
            </a:r>
          </a:p>
          <a:p>
            <a:pPr>
              <a:buFontTx/>
              <a:buNone/>
              <a:defRPr/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	“Class of 2018 Admit Rates Lowest in </a:t>
            </a:r>
            <a:r>
              <a:rPr lang="en-US" smtClean="0">
                <a:latin typeface="Arial" pitchFamily="34" charset="0"/>
                <a:cs typeface="Arial" pitchFamily="34" charset="0"/>
              </a:rPr>
              <a:t>University History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” by Alex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Zivkovic</a:t>
            </a:r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pPr lvl="1">
              <a:buFont typeface="Wingdings" pitchFamily="2" charset="2"/>
              <a:buNone/>
              <a:defRPr/>
            </a:pPr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pPr marL="338138" lvl="1" indent="0">
              <a:buFont typeface="Wingdings" pitchFamily="2" charset="2"/>
              <a:buNone/>
              <a:defRPr/>
            </a:pPr>
            <a:r>
              <a:rPr lang="en-US" i="1" dirty="0" smtClean="0">
                <a:latin typeface="Arial" pitchFamily="34" charset="0"/>
                <a:cs typeface="Arial" pitchFamily="34" charset="0"/>
              </a:rPr>
              <a:t>“Fewer students were admitted to the Class of 2018 than the Class of 2017, due to the increase in Stanford’s yield rate which has increased over 5 percent in the past four years, according to Colleen Lim M.A. ’80, Director of Undergraduate Admission.”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zh-CN" sz="4000" b="1" dirty="0" smtClean="0">
                <a:solidFill>
                  <a:srgbClr val="010000"/>
                </a:solidFill>
                <a:latin typeface="Century Gothic" charset="0"/>
              </a:rPr>
              <a:t>Changes in Stanford Admissions</a:t>
            </a:r>
            <a:endParaRPr lang="en-US" altLang="zh-CN" sz="4000" b="1" dirty="0">
              <a:latin typeface="Century Gothic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0" y="-1"/>
            <a:ext cx="9144000" cy="421082"/>
            <a:chOff x="0" y="-1"/>
            <a:chExt cx="9144000" cy="421082"/>
          </a:xfrm>
          <a:solidFill>
            <a:srgbClr val="770B13"/>
          </a:solidFill>
        </p:grpSpPr>
        <p:sp>
          <p:nvSpPr>
            <p:cNvPr id="6" name="Rectangle 5"/>
            <p:cNvSpPr/>
            <p:nvPr/>
          </p:nvSpPr>
          <p:spPr>
            <a:xfrm>
              <a:off x="0" y="-1"/>
              <a:ext cx="9144000" cy="421082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 descr="SUSig_White_Seal_Left.png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" y="3"/>
              <a:ext cx="1796896" cy="421078"/>
            </a:xfrm>
            <a:prstGeom prst="rect">
              <a:avLst/>
            </a:prstGeom>
            <a:grpFill/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530168" y="31749"/>
              <a:ext cx="586840" cy="366215"/>
            </a:xfrm>
            <a:prstGeom prst="rect">
              <a:avLst/>
            </a:prstGeom>
            <a:grpFill/>
          </p:spPr>
        </p:pic>
      </p:grpSp>
      <p:sp>
        <p:nvSpPr>
          <p:cNvPr id="9" name="Title 1"/>
          <p:cNvSpPr txBox="1">
            <a:spLocks/>
          </p:cNvSpPr>
          <p:nvPr/>
        </p:nvSpPr>
        <p:spPr>
          <a:xfrm>
            <a:off x="1" y="472701"/>
            <a:ext cx="9143999" cy="5907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000" b="1" dirty="0" smtClean="0">
                <a:latin typeface="Century Gothic" pitchFamily="34" charset="0"/>
                <a:cs typeface="Arial"/>
              </a:rPr>
              <a:t>Four Prototypical Trajectories</a:t>
            </a:r>
            <a:endParaRPr lang="en-US" sz="3000" b="1" dirty="0">
              <a:latin typeface="Century Gothic" pitchFamily="34" charset="0"/>
              <a:cs typeface="Arial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-111511" y="-25657"/>
            <a:ext cx="9255512" cy="711783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26020" y="2667000"/>
            <a:ext cx="9143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I</a:t>
            </a:r>
            <a:r>
              <a:rPr lang="en-US" sz="40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t is the most important distribution</a:t>
            </a:r>
            <a:endParaRPr lang="en-US" sz="40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370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0" y="-1"/>
            <a:ext cx="9144000" cy="421082"/>
            <a:chOff x="0" y="-1"/>
            <a:chExt cx="9144000" cy="421082"/>
          </a:xfrm>
          <a:solidFill>
            <a:srgbClr val="770B13"/>
          </a:solidFill>
        </p:grpSpPr>
        <p:sp>
          <p:nvSpPr>
            <p:cNvPr id="6" name="Rectangle 5"/>
            <p:cNvSpPr/>
            <p:nvPr/>
          </p:nvSpPr>
          <p:spPr>
            <a:xfrm>
              <a:off x="0" y="-1"/>
              <a:ext cx="9144000" cy="421082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 descr="SUSig_White_Seal_Left.png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" y="3"/>
              <a:ext cx="1796896" cy="421078"/>
            </a:xfrm>
            <a:prstGeom prst="rect">
              <a:avLst/>
            </a:prstGeom>
            <a:grpFill/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530168" y="31749"/>
              <a:ext cx="586840" cy="366215"/>
            </a:xfrm>
            <a:prstGeom prst="rect">
              <a:avLst/>
            </a:prstGeom>
            <a:grpFill/>
          </p:spPr>
        </p:pic>
      </p:grpSp>
      <p:sp>
        <p:nvSpPr>
          <p:cNvPr id="9" name="Title 1"/>
          <p:cNvSpPr txBox="1">
            <a:spLocks/>
          </p:cNvSpPr>
          <p:nvPr/>
        </p:nvSpPr>
        <p:spPr>
          <a:xfrm>
            <a:off x="1" y="472701"/>
            <a:ext cx="9143999" cy="5907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000" b="1" dirty="0" smtClean="0">
                <a:latin typeface="Century Gothic" pitchFamily="34" charset="0"/>
                <a:cs typeface="Arial"/>
              </a:rPr>
              <a:t>Four Prototypical Trajectories</a:t>
            </a:r>
            <a:endParaRPr lang="en-US" sz="3000" b="1" dirty="0">
              <a:latin typeface="Century Gothic" pitchFamily="34" charset="0"/>
              <a:cs typeface="Arial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-111511" y="-25657"/>
            <a:ext cx="9255512" cy="711783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26020" y="2667000"/>
            <a:ext cx="9143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There is a deeper </a:t>
            </a:r>
            <a:r>
              <a:rPr lang="en-US" sz="40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t</a:t>
            </a:r>
            <a:r>
              <a:rPr lang="en-US" sz="40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ruth…</a:t>
            </a:r>
            <a:endParaRPr lang="en-US" sz="40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4331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https://lh4.googleusercontent.com/JQUqDnC5UzpRedZ1qR2IaxgCGsyUVqgfEv-PnuzLGd64J-kXX3hHhfFxap36TQ-mwYlNzpvflc2NO2WSCNVLC2CAebKzMCgHPE1QpX3AvrHTOO8I4WbfT9vUYA"/>
          <p:cNvSpPr>
            <a:spLocks noChangeAspect="1" noChangeArrowheads="1"/>
          </p:cNvSpPr>
          <p:nvPr/>
        </p:nvSpPr>
        <p:spPr bwMode="auto">
          <a:xfrm>
            <a:off x="155575" y="8413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 descr="https://lh4.googleusercontent.com/JQUqDnC5UzpRedZ1qR2IaxgCGsyUVqgfEv-PnuzLGd64J-kXX3hHhfFxap36TQ-mwYlNzpvflc2NO2WSCNVLC2CAebKzMCgHPE1QpX3AvrHTOO8I4WbfT9vUYA"/>
          <p:cNvSpPr>
            <a:spLocks noChangeAspect="1" noChangeArrowheads="1"/>
          </p:cNvSpPr>
          <p:nvPr/>
        </p:nvSpPr>
        <p:spPr bwMode="auto">
          <a:xfrm>
            <a:off x="307975" y="23653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Rounded Rectangle 1"/>
          <p:cNvSpPr/>
          <p:nvPr/>
        </p:nvSpPr>
        <p:spPr>
          <a:xfrm>
            <a:off x="2209800" y="1295400"/>
            <a:ext cx="2090530" cy="1228725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Training Data Set (</a:t>
            </a:r>
            <a:r>
              <a:rPr lang="en-US" sz="2400" i="1" dirty="0" smtClean="0"/>
              <a:t>x</a:t>
            </a:r>
            <a:r>
              <a:rPr lang="en-US" sz="2400" dirty="0" smtClean="0"/>
              <a:t>, </a:t>
            </a:r>
            <a:r>
              <a:rPr lang="en-US" sz="2400" i="1" dirty="0" smtClean="0"/>
              <a:t>y</a:t>
            </a:r>
            <a:r>
              <a:rPr lang="en-US" sz="2400" dirty="0" smtClean="0"/>
              <a:t>)</a:t>
            </a:r>
            <a:endParaRPr lang="en-US" sz="2400" dirty="0"/>
          </a:p>
        </p:txBody>
      </p:sp>
      <p:sp>
        <p:nvSpPr>
          <p:cNvPr id="9" name="Rounded Rectangle 8"/>
          <p:cNvSpPr/>
          <p:nvPr/>
        </p:nvSpPr>
        <p:spPr>
          <a:xfrm>
            <a:off x="3855236" y="3352800"/>
            <a:ext cx="1707364" cy="1227168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Learning Algorithm</a:t>
            </a:r>
            <a:endParaRPr lang="en-US" sz="2400" dirty="0"/>
          </a:p>
        </p:txBody>
      </p:sp>
      <p:sp>
        <p:nvSpPr>
          <p:cNvPr id="10" name="Rounded Rectangle 9"/>
          <p:cNvSpPr/>
          <p:nvPr/>
        </p:nvSpPr>
        <p:spPr>
          <a:xfrm>
            <a:off x="4038600" y="5257800"/>
            <a:ext cx="1358780" cy="1077424"/>
          </a:xfrm>
          <a:prstGeom prst="round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smtClean="0">
                <a:solidFill>
                  <a:schemeClr val="bg1"/>
                </a:solidFill>
              </a:rPr>
              <a:t>Trained Model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66800" y="5562600"/>
            <a:ext cx="1351177" cy="523220"/>
          </a:xfrm>
          <a:prstGeom prst="rect">
            <a:avLst/>
          </a:prstGeom>
          <a:solidFill>
            <a:srgbClr val="D883FF"/>
          </a:solidFill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Test </a:t>
            </a:r>
            <a:r>
              <a:rPr lang="en-US" sz="2800" i="1" dirty="0" smtClean="0"/>
              <a:t>x</a:t>
            </a:r>
            <a:endParaRPr lang="en-US" sz="2800" i="1" dirty="0"/>
          </a:p>
        </p:txBody>
      </p:sp>
      <p:sp>
        <p:nvSpPr>
          <p:cNvPr id="11" name="TextBox 10"/>
          <p:cNvSpPr txBox="1"/>
          <p:nvPr/>
        </p:nvSpPr>
        <p:spPr>
          <a:xfrm>
            <a:off x="6692414" y="5390568"/>
            <a:ext cx="1765786" cy="954107"/>
          </a:xfrm>
          <a:prstGeom prst="rect">
            <a:avLst/>
          </a:prstGeom>
          <a:solidFill>
            <a:srgbClr val="D883FF"/>
          </a:solidFill>
          <a:ln>
            <a:noFill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P</a:t>
            </a:r>
            <a:r>
              <a:rPr lang="en-US" sz="2800" dirty="0" smtClean="0"/>
              <a:t>redicted </a:t>
            </a:r>
          </a:p>
          <a:p>
            <a:pPr algn="ctr"/>
            <a:r>
              <a:rPr lang="en-US" sz="2800" i="1" dirty="0" smtClean="0"/>
              <a:t>y</a:t>
            </a:r>
            <a:endParaRPr lang="en-US" sz="2800" i="1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3962400" y="2667000"/>
            <a:ext cx="381000" cy="457200"/>
          </a:xfrm>
          <a:prstGeom prst="straightConnector1">
            <a:avLst/>
          </a:prstGeom>
          <a:ln>
            <a:tailEnd type="arrow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4708918" y="4724400"/>
            <a:ext cx="0" cy="381000"/>
          </a:xfrm>
          <a:prstGeom prst="straightConnector1">
            <a:avLst/>
          </a:prstGeom>
          <a:ln>
            <a:tailEnd type="arrow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2590800" y="5867622"/>
            <a:ext cx="1204660" cy="0"/>
          </a:xfrm>
          <a:prstGeom prst="straightConnector1">
            <a:avLst/>
          </a:prstGeom>
          <a:ln>
            <a:tailEnd type="arrow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5504990" y="5867622"/>
            <a:ext cx="895810" cy="0"/>
          </a:xfrm>
          <a:prstGeom prst="straightConnector1">
            <a:avLst/>
          </a:prstGeom>
          <a:ln>
            <a:tailEnd type="arrow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Rounded Rectangle 13"/>
          <p:cNvSpPr/>
          <p:nvPr/>
        </p:nvSpPr>
        <p:spPr>
          <a:xfrm>
            <a:off x="5029200" y="1295400"/>
            <a:ext cx="1981200" cy="1228725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World Model (𝜃)</a:t>
            </a:r>
            <a:endParaRPr lang="en-US" sz="2400" dirty="0"/>
          </a:p>
        </p:txBody>
      </p:sp>
      <p:cxnSp>
        <p:nvCxnSpPr>
          <p:cNvPr id="17" name="Straight Arrow Connector 16"/>
          <p:cNvCxnSpPr/>
          <p:nvPr/>
        </p:nvCxnSpPr>
        <p:spPr>
          <a:xfrm flipH="1">
            <a:off x="4953000" y="2667000"/>
            <a:ext cx="304800" cy="457200"/>
          </a:xfrm>
          <a:prstGeom prst="straightConnector1">
            <a:avLst/>
          </a:prstGeom>
          <a:ln>
            <a:tailEnd type="arrow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zh-CN" sz="4000" b="1" dirty="0" smtClean="0">
                <a:solidFill>
                  <a:srgbClr val="010000"/>
                </a:solidFill>
                <a:latin typeface="Century Gothic" charset="0"/>
              </a:rPr>
              <a:t>Supervised Learning</a:t>
            </a:r>
            <a:endParaRPr lang="en-US" altLang="zh-CN" sz="4000" b="1" dirty="0">
              <a:solidFill>
                <a:srgbClr val="010000"/>
              </a:solidFill>
              <a:latin typeface="Century 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8090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9" grpId="0" animBg="1"/>
      <p:bldP spid="10" grpId="0" animBg="1"/>
      <p:bldP spid="3" grpId="0" animBg="1"/>
      <p:bldP spid="11" grpId="0" animBg="1"/>
      <p:bldP spid="1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ounded Rectangle 17"/>
          <p:cNvSpPr/>
          <p:nvPr/>
        </p:nvSpPr>
        <p:spPr bwMode="auto">
          <a:xfrm>
            <a:off x="6377354" y="1828811"/>
            <a:ext cx="685800" cy="396240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3" name="Rounded Rectangle 2"/>
          <p:cNvSpPr/>
          <p:nvPr/>
        </p:nvSpPr>
        <p:spPr bwMode="auto">
          <a:xfrm>
            <a:off x="3786554" y="1828811"/>
            <a:ext cx="685800" cy="3962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4" name="AutoShape 2" descr="https://lh5.googleusercontent.com/8Hy95LnDsNnL5MtolLeZyQwRQnk44Zu6fkrXwWmfojeYLWztAuhpJroJVSK8B53og_yAdFpAduKQ451DNxYmv48B3FLSYtB4VomIrcsPAzeO9xpcsxExFRXYkg"/>
          <p:cNvSpPr>
            <a:spLocks noChangeAspect="1" noChangeArrowheads="1"/>
          </p:cNvSpPr>
          <p:nvPr/>
        </p:nvSpPr>
        <p:spPr bwMode="auto">
          <a:xfrm>
            <a:off x="155575" y="8413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 descr="https://lh5.googleusercontent.com/8Hy95LnDsNnL5MtolLeZyQwRQnk44Zu6fkrXwWmfojeYLWztAuhpJroJVSK8B53og_yAdFpAduKQ451DNxYmv48B3FLSYtB4VomIrcsPAzeO9xpcsxExFRXYkg"/>
          <p:cNvSpPr>
            <a:spLocks noChangeAspect="1" noChangeArrowheads="1"/>
          </p:cNvSpPr>
          <p:nvPr/>
        </p:nvSpPr>
        <p:spPr bwMode="auto">
          <a:xfrm>
            <a:off x="307975" y="23653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1881554" y="2209811"/>
            <a:ext cx="0" cy="35814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1881554" y="5791211"/>
            <a:ext cx="548640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Freeform 9"/>
          <p:cNvSpPr/>
          <p:nvPr/>
        </p:nvSpPr>
        <p:spPr>
          <a:xfrm>
            <a:off x="1981200" y="2209800"/>
            <a:ext cx="5081954" cy="3481765"/>
          </a:xfrm>
          <a:custGeom>
            <a:avLst/>
            <a:gdLst>
              <a:gd name="connsiteX0" fmla="*/ 0 w 5081954"/>
              <a:gd name="connsiteY0" fmla="*/ 3481765 h 3481765"/>
              <a:gd name="connsiteX1" fmla="*/ 52754 w 5081954"/>
              <a:gd name="connsiteY1" fmla="*/ 3341088 h 3481765"/>
              <a:gd name="connsiteX2" fmla="*/ 87923 w 5081954"/>
              <a:gd name="connsiteY2" fmla="*/ 3235580 h 3481765"/>
              <a:gd name="connsiteX3" fmla="*/ 123092 w 5081954"/>
              <a:gd name="connsiteY3" fmla="*/ 3182826 h 3481765"/>
              <a:gd name="connsiteX4" fmla="*/ 175846 w 5081954"/>
              <a:gd name="connsiteY4" fmla="*/ 3094903 h 3481765"/>
              <a:gd name="connsiteX5" fmla="*/ 246185 w 5081954"/>
              <a:gd name="connsiteY5" fmla="*/ 2954226 h 3481765"/>
              <a:gd name="connsiteX6" fmla="*/ 263769 w 5081954"/>
              <a:gd name="connsiteY6" fmla="*/ 2901473 h 3481765"/>
              <a:gd name="connsiteX7" fmla="*/ 298939 w 5081954"/>
              <a:gd name="connsiteY7" fmla="*/ 2866303 h 3481765"/>
              <a:gd name="connsiteX8" fmla="*/ 369277 w 5081954"/>
              <a:gd name="connsiteY8" fmla="*/ 2725626 h 3481765"/>
              <a:gd name="connsiteX9" fmla="*/ 386862 w 5081954"/>
              <a:gd name="connsiteY9" fmla="*/ 2672873 h 3481765"/>
              <a:gd name="connsiteX10" fmla="*/ 422031 w 5081954"/>
              <a:gd name="connsiteY10" fmla="*/ 2637703 h 3481765"/>
              <a:gd name="connsiteX11" fmla="*/ 492369 w 5081954"/>
              <a:gd name="connsiteY11" fmla="*/ 2497026 h 3481765"/>
              <a:gd name="connsiteX12" fmla="*/ 545123 w 5081954"/>
              <a:gd name="connsiteY12" fmla="*/ 2409103 h 3481765"/>
              <a:gd name="connsiteX13" fmla="*/ 615462 w 5081954"/>
              <a:gd name="connsiteY13" fmla="*/ 2321180 h 3481765"/>
              <a:gd name="connsiteX14" fmla="*/ 668216 w 5081954"/>
              <a:gd name="connsiteY14" fmla="*/ 2233257 h 3481765"/>
              <a:gd name="connsiteX15" fmla="*/ 738554 w 5081954"/>
              <a:gd name="connsiteY15" fmla="*/ 2145334 h 3481765"/>
              <a:gd name="connsiteX16" fmla="*/ 756139 w 5081954"/>
              <a:gd name="connsiteY16" fmla="*/ 2092580 h 3481765"/>
              <a:gd name="connsiteX17" fmla="*/ 896816 w 5081954"/>
              <a:gd name="connsiteY17" fmla="*/ 1916734 h 3481765"/>
              <a:gd name="connsiteX18" fmla="*/ 949569 w 5081954"/>
              <a:gd name="connsiteY18" fmla="*/ 1881565 h 3481765"/>
              <a:gd name="connsiteX19" fmla="*/ 1072662 w 5081954"/>
              <a:gd name="connsiteY19" fmla="*/ 1776057 h 3481765"/>
              <a:gd name="connsiteX20" fmla="*/ 1160585 w 5081954"/>
              <a:gd name="connsiteY20" fmla="*/ 1688134 h 3481765"/>
              <a:gd name="connsiteX21" fmla="*/ 1195754 w 5081954"/>
              <a:gd name="connsiteY21" fmla="*/ 1635380 h 3481765"/>
              <a:gd name="connsiteX22" fmla="*/ 1301262 w 5081954"/>
              <a:gd name="connsiteY22" fmla="*/ 1565042 h 3481765"/>
              <a:gd name="connsiteX23" fmla="*/ 1354016 w 5081954"/>
              <a:gd name="connsiteY23" fmla="*/ 1529873 h 3481765"/>
              <a:gd name="connsiteX24" fmla="*/ 1389185 w 5081954"/>
              <a:gd name="connsiteY24" fmla="*/ 1477119 h 3481765"/>
              <a:gd name="connsiteX25" fmla="*/ 1529862 w 5081954"/>
              <a:gd name="connsiteY25" fmla="*/ 1371611 h 3481765"/>
              <a:gd name="connsiteX26" fmla="*/ 1582616 w 5081954"/>
              <a:gd name="connsiteY26" fmla="*/ 1336442 h 3481765"/>
              <a:gd name="connsiteX27" fmla="*/ 1670539 w 5081954"/>
              <a:gd name="connsiteY27" fmla="*/ 1266103 h 3481765"/>
              <a:gd name="connsiteX28" fmla="*/ 1705708 w 5081954"/>
              <a:gd name="connsiteY28" fmla="*/ 1213349 h 3481765"/>
              <a:gd name="connsiteX29" fmla="*/ 1811216 w 5081954"/>
              <a:gd name="connsiteY29" fmla="*/ 1143011 h 3481765"/>
              <a:gd name="connsiteX30" fmla="*/ 1863969 w 5081954"/>
              <a:gd name="connsiteY30" fmla="*/ 1107842 h 3481765"/>
              <a:gd name="connsiteX31" fmla="*/ 1916723 w 5081954"/>
              <a:gd name="connsiteY31" fmla="*/ 1072673 h 3481765"/>
              <a:gd name="connsiteX32" fmla="*/ 1951892 w 5081954"/>
              <a:gd name="connsiteY32" fmla="*/ 1037503 h 3481765"/>
              <a:gd name="connsiteX33" fmla="*/ 2004646 w 5081954"/>
              <a:gd name="connsiteY33" fmla="*/ 1019919 h 3481765"/>
              <a:gd name="connsiteX34" fmla="*/ 2092569 w 5081954"/>
              <a:gd name="connsiteY34" fmla="*/ 967165 h 3481765"/>
              <a:gd name="connsiteX35" fmla="*/ 2215662 w 5081954"/>
              <a:gd name="connsiteY35" fmla="*/ 879242 h 3481765"/>
              <a:gd name="connsiteX36" fmla="*/ 2268416 w 5081954"/>
              <a:gd name="connsiteY36" fmla="*/ 844073 h 3481765"/>
              <a:gd name="connsiteX37" fmla="*/ 2303585 w 5081954"/>
              <a:gd name="connsiteY37" fmla="*/ 808903 h 3481765"/>
              <a:gd name="connsiteX38" fmla="*/ 2356339 w 5081954"/>
              <a:gd name="connsiteY38" fmla="*/ 791319 h 3481765"/>
              <a:gd name="connsiteX39" fmla="*/ 2409092 w 5081954"/>
              <a:gd name="connsiteY39" fmla="*/ 756149 h 3481765"/>
              <a:gd name="connsiteX40" fmla="*/ 2444262 w 5081954"/>
              <a:gd name="connsiteY40" fmla="*/ 720980 h 3481765"/>
              <a:gd name="connsiteX41" fmla="*/ 2549769 w 5081954"/>
              <a:gd name="connsiteY41" fmla="*/ 685811 h 3481765"/>
              <a:gd name="connsiteX42" fmla="*/ 2637692 w 5081954"/>
              <a:gd name="connsiteY42" fmla="*/ 633057 h 3481765"/>
              <a:gd name="connsiteX43" fmla="*/ 2672862 w 5081954"/>
              <a:gd name="connsiteY43" fmla="*/ 597888 h 3481765"/>
              <a:gd name="connsiteX44" fmla="*/ 2778369 w 5081954"/>
              <a:gd name="connsiteY44" fmla="*/ 562719 h 3481765"/>
              <a:gd name="connsiteX45" fmla="*/ 2813539 w 5081954"/>
              <a:gd name="connsiteY45" fmla="*/ 527549 h 3481765"/>
              <a:gd name="connsiteX46" fmla="*/ 2971800 w 5081954"/>
              <a:gd name="connsiteY46" fmla="*/ 474796 h 3481765"/>
              <a:gd name="connsiteX47" fmla="*/ 3024554 w 5081954"/>
              <a:gd name="connsiteY47" fmla="*/ 457211 h 3481765"/>
              <a:gd name="connsiteX48" fmla="*/ 3130062 w 5081954"/>
              <a:gd name="connsiteY48" fmla="*/ 404457 h 3481765"/>
              <a:gd name="connsiteX49" fmla="*/ 3182816 w 5081954"/>
              <a:gd name="connsiteY49" fmla="*/ 369288 h 3481765"/>
              <a:gd name="connsiteX50" fmla="*/ 3358662 w 5081954"/>
              <a:gd name="connsiteY50" fmla="*/ 316534 h 3481765"/>
              <a:gd name="connsiteX51" fmla="*/ 3516923 w 5081954"/>
              <a:gd name="connsiteY51" fmla="*/ 263780 h 3481765"/>
              <a:gd name="connsiteX52" fmla="*/ 3569677 w 5081954"/>
              <a:gd name="connsiteY52" fmla="*/ 246196 h 3481765"/>
              <a:gd name="connsiteX53" fmla="*/ 3640016 w 5081954"/>
              <a:gd name="connsiteY53" fmla="*/ 228611 h 3481765"/>
              <a:gd name="connsiteX54" fmla="*/ 3815862 w 5081954"/>
              <a:gd name="connsiteY54" fmla="*/ 193442 h 3481765"/>
              <a:gd name="connsiteX55" fmla="*/ 3868616 w 5081954"/>
              <a:gd name="connsiteY55" fmla="*/ 175857 h 3481765"/>
              <a:gd name="connsiteX56" fmla="*/ 4079631 w 5081954"/>
              <a:gd name="connsiteY56" fmla="*/ 140688 h 3481765"/>
              <a:gd name="connsiteX57" fmla="*/ 4237892 w 5081954"/>
              <a:gd name="connsiteY57" fmla="*/ 105519 h 3481765"/>
              <a:gd name="connsiteX58" fmla="*/ 4325816 w 5081954"/>
              <a:gd name="connsiteY58" fmla="*/ 87934 h 3481765"/>
              <a:gd name="connsiteX59" fmla="*/ 4448908 w 5081954"/>
              <a:gd name="connsiteY59" fmla="*/ 70349 h 3481765"/>
              <a:gd name="connsiteX60" fmla="*/ 4519246 w 5081954"/>
              <a:gd name="connsiteY60" fmla="*/ 52765 h 3481765"/>
              <a:gd name="connsiteX61" fmla="*/ 4730262 w 5081954"/>
              <a:gd name="connsiteY61" fmla="*/ 35180 h 3481765"/>
              <a:gd name="connsiteX62" fmla="*/ 4853354 w 5081954"/>
              <a:gd name="connsiteY62" fmla="*/ 17596 h 3481765"/>
              <a:gd name="connsiteX63" fmla="*/ 5081954 w 5081954"/>
              <a:gd name="connsiteY63" fmla="*/ 11 h 3481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5081954" h="3481765">
                <a:moveTo>
                  <a:pt x="0" y="3481765"/>
                </a:moveTo>
                <a:cubicBezTo>
                  <a:pt x="41690" y="3273320"/>
                  <a:pt x="-13108" y="3489278"/>
                  <a:pt x="52754" y="3341088"/>
                </a:cubicBezTo>
                <a:cubicBezTo>
                  <a:pt x="67810" y="3307211"/>
                  <a:pt x="67359" y="3266426"/>
                  <a:pt x="87923" y="3235580"/>
                </a:cubicBezTo>
                <a:cubicBezTo>
                  <a:pt x="99646" y="3217995"/>
                  <a:pt x="113640" y="3201729"/>
                  <a:pt x="123092" y="3182826"/>
                </a:cubicBezTo>
                <a:cubicBezTo>
                  <a:pt x="168747" y="3091517"/>
                  <a:pt x="107153" y="3163598"/>
                  <a:pt x="175846" y="3094903"/>
                </a:cubicBezTo>
                <a:cubicBezTo>
                  <a:pt x="216259" y="2973668"/>
                  <a:pt x="184803" y="3015610"/>
                  <a:pt x="246185" y="2954226"/>
                </a:cubicBezTo>
                <a:cubicBezTo>
                  <a:pt x="252046" y="2936642"/>
                  <a:pt x="254233" y="2917367"/>
                  <a:pt x="263769" y="2901473"/>
                </a:cubicBezTo>
                <a:cubicBezTo>
                  <a:pt x="272299" y="2887256"/>
                  <a:pt x="291524" y="2881132"/>
                  <a:pt x="298939" y="2866303"/>
                </a:cubicBezTo>
                <a:cubicBezTo>
                  <a:pt x="379765" y="2704653"/>
                  <a:pt x="289821" y="2805084"/>
                  <a:pt x="369277" y="2725626"/>
                </a:cubicBezTo>
                <a:cubicBezTo>
                  <a:pt x="375139" y="2708042"/>
                  <a:pt x="377325" y="2688767"/>
                  <a:pt x="386862" y="2672873"/>
                </a:cubicBezTo>
                <a:cubicBezTo>
                  <a:pt x="395392" y="2658657"/>
                  <a:pt x="414617" y="2652532"/>
                  <a:pt x="422031" y="2637703"/>
                </a:cubicBezTo>
                <a:cubicBezTo>
                  <a:pt x="502855" y="2476055"/>
                  <a:pt x="412914" y="2576483"/>
                  <a:pt x="492369" y="2497026"/>
                </a:cubicBezTo>
                <a:cubicBezTo>
                  <a:pt x="542185" y="2347583"/>
                  <a:pt x="472708" y="2529795"/>
                  <a:pt x="545123" y="2409103"/>
                </a:cubicBezTo>
                <a:cubicBezTo>
                  <a:pt x="601747" y="2314729"/>
                  <a:pt x="510394" y="2391224"/>
                  <a:pt x="615462" y="2321180"/>
                </a:cubicBezTo>
                <a:cubicBezTo>
                  <a:pt x="665274" y="2171737"/>
                  <a:pt x="595802" y="2353947"/>
                  <a:pt x="668216" y="2233257"/>
                </a:cubicBezTo>
                <a:cubicBezTo>
                  <a:pt x="724842" y="2138881"/>
                  <a:pt x="633482" y="2215381"/>
                  <a:pt x="738554" y="2145334"/>
                </a:cubicBezTo>
                <a:cubicBezTo>
                  <a:pt x="744416" y="2127749"/>
                  <a:pt x="747137" y="2108783"/>
                  <a:pt x="756139" y="2092580"/>
                </a:cubicBezTo>
                <a:cubicBezTo>
                  <a:pt x="783805" y="2042781"/>
                  <a:pt x="844493" y="1951617"/>
                  <a:pt x="896816" y="1916734"/>
                </a:cubicBezTo>
                <a:cubicBezTo>
                  <a:pt x="914400" y="1905011"/>
                  <a:pt x="933523" y="1895319"/>
                  <a:pt x="949569" y="1881565"/>
                </a:cubicBezTo>
                <a:cubicBezTo>
                  <a:pt x="1098809" y="1753645"/>
                  <a:pt x="951555" y="1856795"/>
                  <a:pt x="1072662" y="1776057"/>
                </a:cubicBezTo>
                <a:cubicBezTo>
                  <a:pt x="1166446" y="1635380"/>
                  <a:pt x="1043354" y="1805365"/>
                  <a:pt x="1160585" y="1688134"/>
                </a:cubicBezTo>
                <a:cubicBezTo>
                  <a:pt x="1175529" y="1673190"/>
                  <a:pt x="1179849" y="1649297"/>
                  <a:pt x="1195754" y="1635380"/>
                </a:cubicBezTo>
                <a:cubicBezTo>
                  <a:pt x="1227564" y="1607546"/>
                  <a:pt x="1266093" y="1588488"/>
                  <a:pt x="1301262" y="1565042"/>
                </a:cubicBezTo>
                <a:lnTo>
                  <a:pt x="1354016" y="1529873"/>
                </a:lnTo>
                <a:cubicBezTo>
                  <a:pt x="1365739" y="1512288"/>
                  <a:pt x="1375983" y="1493622"/>
                  <a:pt x="1389185" y="1477119"/>
                </a:cubicBezTo>
                <a:cubicBezTo>
                  <a:pt x="1426362" y="1430647"/>
                  <a:pt x="1481637" y="1403760"/>
                  <a:pt x="1529862" y="1371611"/>
                </a:cubicBezTo>
                <a:lnTo>
                  <a:pt x="1582616" y="1336442"/>
                </a:lnTo>
                <a:cubicBezTo>
                  <a:pt x="1683405" y="1185257"/>
                  <a:pt x="1549200" y="1363175"/>
                  <a:pt x="1670539" y="1266103"/>
                </a:cubicBezTo>
                <a:cubicBezTo>
                  <a:pt x="1687042" y="1252901"/>
                  <a:pt x="1689803" y="1227266"/>
                  <a:pt x="1705708" y="1213349"/>
                </a:cubicBezTo>
                <a:cubicBezTo>
                  <a:pt x="1737518" y="1185515"/>
                  <a:pt x="1776047" y="1166457"/>
                  <a:pt x="1811216" y="1143011"/>
                </a:cubicBezTo>
                <a:lnTo>
                  <a:pt x="1863969" y="1107842"/>
                </a:lnTo>
                <a:cubicBezTo>
                  <a:pt x="1881554" y="1096119"/>
                  <a:pt x="1901779" y="1087617"/>
                  <a:pt x="1916723" y="1072673"/>
                </a:cubicBezTo>
                <a:cubicBezTo>
                  <a:pt x="1928446" y="1060950"/>
                  <a:pt x="1937676" y="1046033"/>
                  <a:pt x="1951892" y="1037503"/>
                </a:cubicBezTo>
                <a:cubicBezTo>
                  <a:pt x="1967786" y="1027966"/>
                  <a:pt x="1987061" y="1025780"/>
                  <a:pt x="2004646" y="1019919"/>
                </a:cubicBezTo>
                <a:cubicBezTo>
                  <a:pt x="2134597" y="889968"/>
                  <a:pt x="1932777" y="1081303"/>
                  <a:pt x="2092569" y="967165"/>
                </a:cubicBezTo>
                <a:cubicBezTo>
                  <a:pt x="2238597" y="862859"/>
                  <a:pt x="2096467" y="918972"/>
                  <a:pt x="2215662" y="879242"/>
                </a:cubicBezTo>
                <a:cubicBezTo>
                  <a:pt x="2233247" y="867519"/>
                  <a:pt x="2251913" y="857275"/>
                  <a:pt x="2268416" y="844073"/>
                </a:cubicBezTo>
                <a:cubicBezTo>
                  <a:pt x="2281362" y="833716"/>
                  <a:pt x="2289369" y="817433"/>
                  <a:pt x="2303585" y="808903"/>
                </a:cubicBezTo>
                <a:cubicBezTo>
                  <a:pt x="2319479" y="799366"/>
                  <a:pt x="2338754" y="797180"/>
                  <a:pt x="2356339" y="791319"/>
                </a:cubicBezTo>
                <a:cubicBezTo>
                  <a:pt x="2373923" y="779596"/>
                  <a:pt x="2392589" y="769351"/>
                  <a:pt x="2409092" y="756149"/>
                </a:cubicBezTo>
                <a:cubicBezTo>
                  <a:pt x="2422038" y="745792"/>
                  <a:pt x="2429433" y="728394"/>
                  <a:pt x="2444262" y="720980"/>
                </a:cubicBezTo>
                <a:cubicBezTo>
                  <a:pt x="2477420" y="704401"/>
                  <a:pt x="2549769" y="685811"/>
                  <a:pt x="2549769" y="685811"/>
                </a:cubicBezTo>
                <a:cubicBezTo>
                  <a:pt x="2638882" y="596700"/>
                  <a:pt x="2523555" y="701540"/>
                  <a:pt x="2637692" y="633057"/>
                </a:cubicBezTo>
                <a:cubicBezTo>
                  <a:pt x="2651908" y="624527"/>
                  <a:pt x="2658033" y="605302"/>
                  <a:pt x="2672862" y="597888"/>
                </a:cubicBezTo>
                <a:cubicBezTo>
                  <a:pt x="2706020" y="581309"/>
                  <a:pt x="2778369" y="562719"/>
                  <a:pt x="2778369" y="562719"/>
                </a:cubicBezTo>
                <a:cubicBezTo>
                  <a:pt x="2790092" y="550996"/>
                  <a:pt x="2798710" y="534964"/>
                  <a:pt x="2813539" y="527549"/>
                </a:cubicBezTo>
                <a:cubicBezTo>
                  <a:pt x="2813551" y="527543"/>
                  <a:pt x="2945417" y="483590"/>
                  <a:pt x="2971800" y="474796"/>
                </a:cubicBezTo>
                <a:cubicBezTo>
                  <a:pt x="2989385" y="468934"/>
                  <a:pt x="3009131" y="467493"/>
                  <a:pt x="3024554" y="457211"/>
                </a:cubicBezTo>
                <a:cubicBezTo>
                  <a:pt x="3175739" y="356422"/>
                  <a:pt x="2984455" y="477261"/>
                  <a:pt x="3130062" y="404457"/>
                </a:cubicBezTo>
                <a:cubicBezTo>
                  <a:pt x="3148965" y="395006"/>
                  <a:pt x="3163503" y="377871"/>
                  <a:pt x="3182816" y="369288"/>
                </a:cubicBezTo>
                <a:cubicBezTo>
                  <a:pt x="3268896" y="331030"/>
                  <a:pt x="3279971" y="340141"/>
                  <a:pt x="3358662" y="316534"/>
                </a:cubicBezTo>
                <a:cubicBezTo>
                  <a:pt x="3358700" y="316522"/>
                  <a:pt x="3490527" y="272578"/>
                  <a:pt x="3516923" y="263780"/>
                </a:cubicBezTo>
                <a:cubicBezTo>
                  <a:pt x="3534508" y="257919"/>
                  <a:pt x="3551695" y="250692"/>
                  <a:pt x="3569677" y="246196"/>
                </a:cubicBezTo>
                <a:cubicBezTo>
                  <a:pt x="3593123" y="240334"/>
                  <a:pt x="3616385" y="233675"/>
                  <a:pt x="3640016" y="228611"/>
                </a:cubicBezTo>
                <a:cubicBezTo>
                  <a:pt x="3698465" y="216086"/>
                  <a:pt x="3759153" y="212345"/>
                  <a:pt x="3815862" y="193442"/>
                </a:cubicBezTo>
                <a:cubicBezTo>
                  <a:pt x="3833447" y="187580"/>
                  <a:pt x="3850440" y="179492"/>
                  <a:pt x="3868616" y="175857"/>
                </a:cubicBezTo>
                <a:cubicBezTo>
                  <a:pt x="3938540" y="161872"/>
                  <a:pt x="4011982" y="163238"/>
                  <a:pt x="4079631" y="140688"/>
                </a:cubicBezTo>
                <a:cubicBezTo>
                  <a:pt x="4172646" y="109682"/>
                  <a:pt x="4101720" y="130277"/>
                  <a:pt x="4237892" y="105519"/>
                </a:cubicBezTo>
                <a:cubicBezTo>
                  <a:pt x="4267298" y="100172"/>
                  <a:pt x="4296334" y="92848"/>
                  <a:pt x="4325816" y="87934"/>
                </a:cubicBezTo>
                <a:cubicBezTo>
                  <a:pt x="4366699" y="81120"/>
                  <a:pt x="4408129" y="77763"/>
                  <a:pt x="4448908" y="70349"/>
                </a:cubicBezTo>
                <a:cubicBezTo>
                  <a:pt x="4472686" y="66026"/>
                  <a:pt x="4495265" y="55763"/>
                  <a:pt x="4519246" y="52765"/>
                </a:cubicBezTo>
                <a:cubicBezTo>
                  <a:pt x="4589283" y="44010"/>
                  <a:pt x="4660067" y="42569"/>
                  <a:pt x="4730262" y="35180"/>
                </a:cubicBezTo>
                <a:cubicBezTo>
                  <a:pt x="4771481" y="30841"/>
                  <a:pt x="4812160" y="22173"/>
                  <a:pt x="4853354" y="17596"/>
                </a:cubicBezTo>
                <a:cubicBezTo>
                  <a:pt x="5021172" y="-1050"/>
                  <a:pt x="4988794" y="11"/>
                  <a:pt x="5081954" y="11"/>
                </a:cubicBezTo>
              </a:path>
            </a:pathLst>
          </a:custGeom>
          <a:ln w="762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/>
          <p:cNvSpPr/>
          <p:nvPr/>
        </p:nvSpPr>
        <p:spPr>
          <a:xfrm>
            <a:off x="2086708" y="3317642"/>
            <a:ext cx="4642338" cy="2268415"/>
          </a:xfrm>
          <a:custGeom>
            <a:avLst/>
            <a:gdLst>
              <a:gd name="connsiteX0" fmla="*/ 0 w 4642338"/>
              <a:gd name="connsiteY0" fmla="*/ 2250831 h 2268415"/>
              <a:gd name="connsiteX1" fmla="*/ 35169 w 4642338"/>
              <a:gd name="connsiteY1" fmla="*/ 2162907 h 2268415"/>
              <a:gd name="connsiteX2" fmla="*/ 70338 w 4642338"/>
              <a:gd name="connsiteY2" fmla="*/ 2110154 h 2268415"/>
              <a:gd name="connsiteX3" fmla="*/ 87923 w 4642338"/>
              <a:gd name="connsiteY3" fmla="*/ 2057400 h 2268415"/>
              <a:gd name="connsiteX4" fmla="*/ 123092 w 4642338"/>
              <a:gd name="connsiteY4" fmla="*/ 2004646 h 2268415"/>
              <a:gd name="connsiteX5" fmla="*/ 158261 w 4642338"/>
              <a:gd name="connsiteY5" fmla="*/ 1899138 h 2268415"/>
              <a:gd name="connsiteX6" fmla="*/ 175846 w 4642338"/>
              <a:gd name="connsiteY6" fmla="*/ 1846384 h 2268415"/>
              <a:gd name="connsiteX7" fmla="*/ 211015 w 4642338"/>
              <a:gd name="connsiteY7" fmla="*/ 1793631 h 2268415"/>
              <a:gd name="connsiteX8" fmla="*/ 246184 w 4642338"/>
              <a:gd name="connsiteY8" fmla="*/ 1688123 h 2268415"/>
              <a:gd name="connsiteX9" fmla="*/ 263769 w 4642338"/>
              <a:gd name="connsiteY9" fmla="*/ 1635369 h 2268415"/>
              <a:gd name="connsiteX10" fmla="*/ 281354 w 4642338"/>
              <a:gd name="connsiteY10" fmla="*/ 1582615 h 2268415"/>
              <a:gd name="connsiteX11" fmla="*/ 351692 w 4642338"/>
              <a:gd name="connsiteY11" fmla="*/ 1477107 h 2268415"/>
              <a:gd name="connsiteX12" fmla="*/ 386861 w 4642338"/>
              <a:gd name="connsiteY12" fmla="*/ 1424354 h 2268415"/>
              <a:gd name="connsiteX13" fmla="*/ 422031 w 4642338"/>
              <a:gd name="connsiteY13" fmla="*/ 1389184 h 2268415"/>
              <a:gd name="connsiteX14" fmla="*/ 439615 w 4642338"/>
              <a:gd name="connsiteY14" fmla="*/ 1336431 h 2268415"/>
              <a:gd name="connsiteX15" fmla="*/ 509954 w 4642338"/>
              <a:gd name="connsiteY15" fmla="*/ 1266092 h 2268415"/>
              <a:gd name="connsiteX16" fmla="*/ 562708 w 4642338"/>
              <a:gd name="connsiteY16" fmla="*/ 1178169 h 2268415"/>
              <a:gd name="connsiteX17" fmla="*/ 633046 w 4642338"/>
              <a:gd name="connsiteY17" fmla="*/ 1090246 h 2268415"/>
              <a:gd name="connsiteX18" fmla="*/ 720969 w 4642338"/>
              <a:gd name="connsiteY18" fmla="*/ 931984 h 2268415"/>
              <a:gd name="connsiteX19" fmla="*/ 773723 w 4642338"/>
              <a:gd name="connsiteY19" fmla="*/ 896815 h 2268415"/>
              <a:gd name="connsiteX20" fmla="*/ 791308 w 4642338"/>
              <a:gd name="connsiteY20" fmla="*/ 844061 h 2268415"/>
              <a:gd name="connsiteX21" fmla="*/ 844061 w 4642338"/>
              <a:gd name="connsiteY21" fmla="*/ 826477 h 2268415"/>
              <a:gd name="connsiteX22" fmla="*/ 879231 w 4642338"/>
              <a:gd name="connsiteY22" fmla="*/ 791307 h 2268415"/>
              <a:gd name="connsiteX23" fmla="*/ 931984 w 4642338"/>
              <a:gd name="connsiteY23" fmla="*/ 756138 h 2268415"/>
              <a:gd name="connsiteX24" fmla="*/ 1019908 w 4642338"/>
              <a:gd name="connsiteY24" fmla="*/ 668215 h 2268415"/>
              <a:gd name="connsiteX25" fmla="*/ 1107831 w 4642338"/>
              <a:gd name="connsiteY25" fmla="*/ 597877 h 2268415"/>
              <a:gd name="connsiteX26" fmla="*/ 1160584 w 4642338"/>
              <a:gd name="connsiteY26" fmla="*/ 562707 h 2268415"/>
              <a:gd name="connsiteX27" fmla="*/ 1248508 w 4642338"/>
              <a:gd name="connsiteY27" fmla="*/ 509954 h 2268415"/>
              <a:gd name="connsiteX28" fmla="*/ 1283677 w 4642338"/>
              <a:gd name="connsiteY28" fmla="*/ 474784 h 2268415"/>
              <a:gd name="connsiteX29" fmla="*/ 1389184 w 4642338"/>
              <a:gd name="connsiteY29" fmla="*/ 404446 h 2268415"/>
              <a:gd name="connsiteX30" fmla="*/ 1512277 w 4642338"/>
              <a:gd name="connsiteY30" fmla="*/ 316523 h 2268415"/>
              <a:gd name="connsiteX31" fmla="*/ 1565031 w 4642338"/>
              <a:gd name="connsiteY31" fmla="*/ 281354 h 2268415"/>
              <a:gd name="connsiteX32" fmla="*/ 1600200 w 4642338"/>
              <a:gd name="connsiteY32" fmla="*/ 246184 h 2268415"/>
              <a:gd name="connsiteX33" fmla="*/ 1705708 w 4642338"/>
              <a:gd name="connsiteY33" fmla="*/ 175846 h 2268415"/>
              <a:gd name="connsiteX34" fmla="*/ 1758461 w 4642338"/>
              <a:gd name="connsiteY34" fmla="*/ 140677 h 2268415"/>
              <a:gd name="connsiteX35" fmla="*/ 1846384 w 4642338"/>
              <a:gd name="connsiteY35" fmla="*/ 70338 h 2268415"/>
              <a:gd name="connsiteX36" fmla="*/ 1951892 w 4642338"/>
              <a:gd name="connsiteY36" fmla="*/ 35169 h 2268415"/>
              <a:gd name="connsiteX37" fmla="*/ 2004646 w 4642338"/>
              <a:gd name="connsiteY37" fmla="*/ 17584 h 2268415"/>
              <a:gd name="connsiteX38" fmla="*/ 2127738 w 4642338"/>
              <a:gd name="connsiteY38" fmla="*/ 0 h 2268415"/>
              <a:gd name="connsiteX39" fmla="*/ 2391508 w 4642338"/>
              <a:gd name="connsiteY39" fmla="*/ 17584 h 2268415"/>
              <a:gd name="connsiteX40" fmla="*/ 2567354 w 4642338"/>
              <a:gd name="connsiteY40" fmla="*/ 70338 h 2268415"/>
              <a:gd name="connsiteX41" fmla="*/ 2620108 w 4642338"/>
              <a:gd name="connsiteY41" fmla="*/ 87923 h 2268415"/>
              <a:gd name="connsiteX42" fmla="*/ 2725615 w 4642338"/>
              <a:gd name="connsiteY42" fmla="*/ 158261 h 2268415"/>
              <a:gd name="connsiteX43" fmla="*/ 2778369 w 4642338"/>
              <a:gd name="connsiteY43" fmla="*/ 175846 h 2268415"/>
              <a:gd name="connsiteX44" fmla="*/ 2936631 w 4642338"/>
              <a:gd name="connsiteY44" fmla="*/ 263769 h 2268415"/>
              <a:gd name="connsiteX45" fmla="*/ 3024554 w 4642338"/>
              <a:gd name="connsiteY45" fmla="*/ 334107 h 2268415"/>
              <a:gd name="connsiteX46" fmla="*/ 3059723 w 4642338"/>
              <a:gd name="connsiteY46" fmla="*/ 369277 h 2268415"/>
              <a:gd name="connsiteX47" fmla="*/ 3165231 w 4642338"/>
              <a:gd name="connsiteY47" fmla="*/ 439615 h 2268415"/>
              <a:gd name="connsiteX48" fmla="*/ 3253154 w 4642338"/>
              <a:gd name="connsiteY48" fmla="*/ 509954 h 2268415"/>
              <a:gd name="connsiteX49" fmla="*/ 3288323 w 4642338"/>
              <a:gd name="connsiteY49" fmla="*/ 562707 h 2268415"/>
              <a:gd name="connsiteX50" fmla="*/ 3393831 w 4642338"/>
              <a:gd name="connsiteY50" fmla="*/ 633046 h 2268415"/>
              <a:gd name="connsiteX51" fmla="*/ 3516923 w 4642338"/>
              <a:gd name="connsiteY51" fmla="*/ 773723 h 2268415"/>
              <a:gd name="connsiteX52" fmla="*/ 3622431 w 4642338"/>
              <a:gd name="connsiteY52" fmla="*/ 914400 h 2268415"/>
              <a:gd name="connsiteX53" fmla="*/ 3675184 w 4642338"/>
              <a:gd name="connsiteY53" fmla="*/ 949569 h 2268415"/>
              <a:gd name="connsiteX54" fmla="*/ 3745523 w 4642338"/>
              <a:gd name="connsiteY54" fmla="*/ 1019907 h 2268415"/>
              <a:gd name="connsiteX55" fmla="*/ 3763108 w 4642338"/>
              <a:gd name="connsiteY55" fmla="*/ 1072661 h 2268415"/>
              <a:gd name="connsiteX56" fmla="*/ 3798277 w 4642338"/>
              <a:gd name="connsiteY56" fmla="*/ 1107831 h 2268415"/>
              <a:gd name="connsiteX57" fmla="*/ 3833446 w 4642338"/>
              <a:gd name="connsiteY57" fmla="*/ 1160584 h 2268415"/>
              <a:gd name="connsiteX58" fmla="*/ 3868615 w 4642338"/>
              <a:gd name="connsiteY58" fmla="*/ 1195754 h 2268415"/>
              <a:gd name="connsiteX59" fmla="*/ 3938954 w 4642338"/>
              <a:gd name="connsiteY59" fmla="*/ 1283677 h 2268415"/>
              <a:gd name="connsiteX60" fmla="*/ 3991708 w 4642338"/>
              <a:gd name="connsiteY60" fmla="*/ 1371600 h 2268415"/>
              <a:gd name="connsiteX61" fmla="*/ 4062046 w 4642338"/>
              <a:gd name="connsiteY61" fmla="*/ 1459523 h 2268415"/>
              <a:gd name="connsiteX62" fmla="*/ 4079631 w 4642338"/>
              <a:gd name="connsiteY62" fmla="*/ 1512277 h 2268415"/>
              <a:gd name="connsiteX63" fmla="*/ 4185138 w 4642338"/>
              <a:gd name="connsiteY63" fmla="*/ 1652954 h 2268415"/>
              <a:gd name="connsiteX64" fmla="*/ 4237892 w 4642338"/>
              <a:gd name="connsiteY64" fmla="*/ 1740877 h 2268415"/>
              <a:gd name="connsiteX65" fmla="*/ 4308231 w 4642338"/>
              <a:gd name="connsiteY65" fmla="*/ 1828800 h 2268415"/>
              <a:gd name="connsiteX66" fmla="*/ 4378569 w 4642338"/>
              <a:gd name="connsiteY66" fmla="*/ 1934307 h 2268415"/>
              <a:gd name="connsiteX67" fmla="*/ 4396154 w 4642338"/>
              <a:gd name="connsiteY67" fmla="*/ 1987061 h 2268415"/>
              <a:gd name="connsiteX68" fmla="*/ 4484077 w 4642338"/>
              <a:gd name="connsiteY68" fmla="*/ 2057400 h 2268415"/>
              <a:gd name="connsiteX69" fmla="*/ 4501661 w 4642338"/>
              <a:gd name="connsiteY69" fmla="*/ 2110154 h 2268415"/>
              <a:gd name="connsiteX70" fmla="*/ 4589584 w 4642338"/>
              <a:gd name="connsiteY70" fmla="*/ 2198077 h 2268415"/>
              <a:gd name="connsiteX71" fmla="*/ 4624754 w 4642338"/>
              <a:gd name="connsiteY71" fmla="*/ 2233246 h 2268415"/>
              <a:gd name="connsiteX72" fmla="*/ 4642338 w 4642338"/>
              <a:gd name="connsiteY72" fmla="*/ 2268415 h 2268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4642338" h="2268415">
                <a:moveTo>
                  <a:pt x="0" y="2250831"/>
                </a:moveTo>
                <a:cubicBezTo>
                  <a:pt x="11723" y="2221523"/>
                  <a:pt x="21053" y="2191140"/>
                  <a:pt x="35169" y="2162907"/>
                </a:cubicBezTo>
                <a:cubicBezTo>
                  <a:pt x="44620" y="2144004"/>
                  <a:pt x="60887" y="2129057"/>
                  <a:pt x="70338" y="2110154"/>
                </a:cubicBezTo>
                <a:cubicBezTo>
                  <a:pt x="78628" y="2093575"/>
                  <a:pt x="79633" y="2073979"/>
                  <a:pt x="87923" y="2057400"/>
                </a:cubicBezTo>
                <a:cubicBezTo>
                  <a:pt x="97374" y="2038497"/>
                  <a:pt x="114509" y="2023959"/>
                  <a:pt x="123092" y="2004646"/>
                </a:cubicBezTo>
                <a:cubicBezTo>
                  <a:pt x="138148" y="1970769"/>
                  <a:pt x="146538" y="1934307"/>
                  <a:pt x="158261" y="1899138"/>
                </a:cubicBezTo>
                <a:cubicBezTo>
                  <a:pt x="164123" y="1881553"/>
                  <a:pt x="165564" y="1861807"/>
                  <a:pt x="175846" y="1846384"/>
                </a:cubicBezTo>
                <a:cubicBezTo>
                  <a:pt x="187569" y="1828800"/>
                  <a:pt x="202432" y="1812943"/>
                  <a:pt x="211015" y="1793631"/>
                </a:cubicBezTo>
                <a:cubicBezTo>
                  <a:pt x="226071" y="1759754"/>
                  <a:pt x="234461" y="1723292"/>
                  <a:pt x="246184" y="1688123"/>
                </a:cubicBezTo>
                <a:lnTo>
                  <a:pt x="263769" y="1635369"/>
                </a:lnTo>
                <a:cubicBezTo>
                  <a:pt x="269631" y="1617784"/>
                  <a:pt x="271072" y="1598038"/>
                  <a:pt x="281354" y="1582615"/>
                </a:cubicBezTo>
                <a:lnTo>
                  <a:pt x="351692" y="1477107"/>
                </a:lnTo>
                <a:cubicBezTo>
                  <a:pt x="363415" y="1459523"/>
                  <a:pt x="371917" y="1439298"/>
                  <a:pt x="386861" y="1424354"/>
                </a:cubicBezTo>
                <a:lnTo>
                  <a:pt x="422031" y="1389184"/>
                </a:lnTo>
                <a:cubicBezTo>
                  <a:pt x="427892" y="1371600"/>
                  <a:pt x="428841" y="1351514"/>
                  <a:pt x="439615" y="1336431"/>
                </a:cubicBezTo>
                <a:cubicBezTo>
                  <a:pt x="458888" y="1309449"/>
                  <a:pt x="509954" y="1266092"/>
                  <a:pt x="509954" y="1266092"/>
                </a:cubicBezTo>
                <a:cubicBezTo>
                  <a:pt x="559766" y="1116649"/>
                  <a:pt x="490294" y="1298859"/>
                  <a:pt x="562708" y="1178169"/>
                </a:cubicBezTo>
                <a:cubicBezTo>
                  <a:pt x="619334" y="1083793"/>
                  <a:pt x="527974" y="1160293"/>
                  <a:pt x="633046" y="1090246"/>
                </a:cubicBezTo>
                <a:cubicBezTo>
                  <a:pt x="651370" y="1035274"/>
                  <a:pt x="669143" y="966534"/>
                  <a:pt x="720969" y="931984"/>
                </a:cubicBezTo>
                <a:lnTo>
                  <a:pt x="773723" y="896815"/>
                </a:lnTo>
                <a:cubicBezTo>
                  <a:pt x="779585" y="879230"/>
                  <a:pt x="778201" y="857168"/>
                  <a:pt x="791308" y="844061"/>
                </a:cubicBezTo>
                <a:cubicBezTo>
                  <a:pt x="804415" y="830954"/>
                  <a:pt x="828167" y="836013"/>
                  <a:pt x="844061" y="826477"/>
                </a:cubicBezTo>
                <a:cubicBezTo>
                  <a:pt x="858278" y="817947"/>
                  <a:pt x="866285" y="801664"/>
                  <a:pt x="879231" y="791307"/>
                </a:cubicBezTo>
                <a:cubicBezTo>
                  <a:pt x="895734" y="778105"/>
                  <a:pt x="916079" y="770055"/>
                  <a:pt x="931984" y="756138"/>
                </a:cubicBezTo>
                <a:cubicBezTo>
                  <a:pt x="963176" y="728845"/>
                  <a:pt x="985422" y="691206"/>
                  <a:pt x="1019908" y="668215"/>
                </a:cubicBezTo>
                <a:cubicBezTo>
                  <a:pt x="1182261" y="559979"/>
                  <a:pt x="982559" y="698095"/>
                  <a:pt x="1107831" y="597877"/>
                </a:cubicBezTo>
                <a:cubicBezTo>
                  <a:pt x="1124334" y="584675"/>
                  <a:pt x="1144081" y="575909"/>
                  <a:pt x="1160584" y="562707"/>
                </a:cubicBezTo>
                <a:cubicBezTo>
                  <a:pt x="1229547" y="507536"/>
                  <a:pt x="1156899" y="540489"/>
                  <a:pt x="1248508" y="509954"/>
                </a:cubicBezTo>
                <a:cubicBezTo>
                  <a:pt x="1260231" y="498231"/>
                  <a:pt x="1270414" y="484731"/>
                  <a:pt x="1283677" y="474784"/>
                </a:cubicBezTo>
                <a:cubicBezTo>
                  <a:pt x="1317491" y="449423"/>
                  <a:pt x="1359296" y="434334"/>
                  <a:pt x="1389184" y="404446"/>
                </a:cubicBezTo>
                <a:cubicBezTo>
                  <a:pt x="1472630" y="321000"/>
                  <a:pt x="1428066" y="344592"/>
                  <a:pt x="1512277" y="316523"/>
                </a:cubicBezTo>
                <a:cubicBezTo>
                  <a:pt x="1529862" y="304800"/>
                  <a:pt x="1548528" y="294556"/>
                  <a:pt x="1565031" y="281354"/>
                </a:cubicBezTo>
                <a:cubicBezTo>
                  <a:pt x="1577977" y="270997"/>
                  <a:pt x="1586937" y="256131"/>
                  <a:pt x="1600200" y="246184"/>
                </a:cubicBezTo>
                <a:cubicBezTo>
                  <a:pt x="1634014" y="220823"/>
                  <a:pt x="1670539" y="199292"/>
                  <a:pt x="1705708" y="175846"/>
                </a:cubicBezTo>
                <a:cubicBezTo>
                  <a:pt x="1723292" y="164123"/>
                  <a:pt x="1743517" y="155621"/>
                  <a:pt x="1758461" y="140677"/>
                </a:cubicBezTo>
                <a:cubicBezTo>
                  <a:pt x="1787692" y="111446"/>
                  <a:pt x="1806456" y="88084"/>
                  <a:pt x="1846384" y="70338"/>
                </a:cubicBezTo>
                <a:cubicBezTo>
                  <a:pt x="1880261" y="55282"/>
                  <a:pt x="1916723" y="46892"/>
                  <a:pt x="1951892" y="35169"/>
                </a:cubicBezTo>
                <a:cubicBezTo>
                  <a:pt x="1969477" y="29307"/>
                  <a:pt x="1986296" y="20205"/>
                  <a:pt x="2004646" y="17584"/>
                </a:cubicBezTo>
                <a:lnTo>
                  <a:pt x="2127738" y="0"/>
                </a:lnTo>
                <a:cubicBezTo>
                  <a:pt x="2215661" y="5861"/>
                  <a:pt x="2303874" y="8359"/>
                  <a:pt x="2391508" y="17584"/>
                </a:cubicBezTo>
                <a:cubicBezTo>
                  <a:pt x="2430345" y="21672"/>
                  <a:pt x="2542407" y="62022"/>
                  <a:pt x="2567354" y="70338"/>
                </a:cubicBezTo>
                <a:cubicBezTo>
                  <a:pt x="2584939" y="76200"/>
                  <a:pt x="2604685" y="77641"/>
                  <a:pt x="2620108" y="87923"/>
                </a:cubicBezTo>
                <a:cubicBezTo>
                  <a:pt x="2655277" y="111369"/>
                  <a:pt x="2685516" y="144894"/>
                  <a:pt x="2725615" y="158261"/>
                </a:cubicBezTo>
                <a:cubicBezTo>
                  <a:pt x="2743200" y="164123"/>
                  <a:pt x="2762166" y="166844"/>
                  <a:pt x="2778369" y="175846"/>
                </a:cubicBezTo>
                <a:cubicBezTo>
                  <a:pt x="2959765" y="276621"/>
                  <a:pt x="2817262" y="223979"/>
                  <a:pt x="2936631" y="263769"/>
                </a:cubicBezTo>
                <a:cubicBezTo>
                  <a:pt x="3006678" y="368841"/>
                  <a:pt x="2930178" y="277481"/>
                  <a:pt x="3024554" y="334107"/>
                </a:cubicBezTo>
                <a:cubicBezTo>
                  <a:pt x="3038770" y="342637"/>
                  <a:pt x="3046460" y="359330"/>
                  <a:pt x="3059723" y="369277"/>
                </a:cubicBezTo>
                <a:cubicBezTo>
                  <a:pt x="3093537" y="394638"/>
                  <a:pt x="3165231" y="439615"/>
                  <a:pt x="3165231" y="439615"/>
                </a:cubicBezTo>
                <a:cubicBezTo>
                  <a:pt x="3266018" y="590797"/>
                  <a:pt x="3131817" y="412885"/>
                  <a:pt x="3253154" y="509954"/>
                </a:cubicBezTo>
                <a:cubicBezTo>
                  <a:pt x="3269657" y="523156"/>
                  <a:pt x="3272418" y="548790"/>
                  <a:pt x="3288323" y="562707"/>
                </a:cubicBezTo>
                <a:cubicBezTo>
                  <a:pt x="3320133" y="590541"/>
                  <a:pt x="3393831" y="633046"/>
                  <a:pt x="3393831" y="633046"/>
                </a:cubicBezTo>
                <a:cubicBezTo>
                  <a:pt x="3475892" y="756139"/>
                  <a:pt x="3429000" y="715108"/>
                  <a:pt x="3516923" y="773723"/>
                </a:cubicBezTo>
                <a:cubicBezTo>
                  <a:pt x="3549074" y="821950"/>
                  <a:pt x="3575958" y="877222"/>
                  <a:pt x="3622431" y="914400"/>
                </a:cubicBezTo>
                <a:cubicBezTo>
                  <a:pt x="3638934" y="927602"/>
                  <a:pt x="3657600" y="937846"/>
                  <a:pt x="3675184" y="949569"/>
                </a:cubicBezTo>
                <a:cubicBezTo>
                  <a:pt x="3722077" y="1090247"/>
                  <a:pt x="3651738" y="926123"/>
                  <a:pt x="3745523" y="1019907"/>
                </a:cubicBezTo>
                <a:cubicBezTo>
                  <a:pt x="3758630" y="1033014"/>
                  <a:pt x="3753571" y="1056767"/>
                  <a:pt x="3763108" y="1072661"/>
                </a:cubicBezTo>
                <a:cubicBezTo>
                  <a:pt x="3771638" y="1086877"/>
                  <a:pt x="3787920" y="1094885"/>
                  <a:pt x="3798277" y="1107831"/>
                </a:cubicBezTo>
                <a:cubicBezTo>
                  <a:pt x="3811479" y="1124334"/>
                  <a:pt x="3820244" y="1144081"/>
                  <a:pt x="3833446" y="1160584"/>
                </a:cubicBezTo>
                <a:cubicBezTo>
                  <a:pt x="3843803" y="1173530"/>
                  <a:pt x="3858258" y="1182808"/>
                  <a:pt x="3868615" y="1195754"/>
                </a:cubicBezTo>
                <a:cubicBezTo>
                  <a:pt x="3957341" y="1306662"/>
                  <a:pt x="3854040" y="1198763"/>
                  <a:pt x="3938954" y="1283677"/>
                </a:cubicBezTo>
                <a:cubicBezTo>
                  <a:pt x="3988766" y="1433120"/>
                  <a:pt x="3919294" y="1250910"/>
                  <a:pt x="3991708" y="1371600"/>
                </a:cubicBezTo>
                <a:cubicBezTo>
                  <a:pt x="4048334" y="1465976"/>
                  <a:pt x="3956974" y="1389476"/>
                  <a:pt x="4062046" y="1459523"/>
                </a:cubicBezTo>
                <a:cubicBezTo>
                  <a:pt x="4067908" y="1477108"/>
                  <a:pt x="4070629" y="1496074"/>
                  <a:pt x="4079631" y="1512277"/>
                </a:cubicBezTo>
                <a:cubicBezTo>
                  <a:pt x="4129339" y="1601752"/>
                  <a:pt x="4131780" y="1599595"/>
                  <a:pt x="4185138" y="1652954"/>
                </a:cubicBezTo>
                <a:cubicBezTo>
                  <a:pt x="4234954" y="1802397"/>
                  <a:pt x="4165477" y="1620185"/>
                  <a:pt x="4237892" y="1740877"/>
                </a:cubicBezTo>
                <a:cubicBezTo>
                  <a:pt x="4294516" y="1835251"/>
                  <a:pt x="4203163" y="1758756"/>
                  <a:pt x="4308231" y="1828800"/>
                </a:cubicBezTo>
                <a:cubicBezTo>
                  <a:pt x="4350041" y="1954233"/>
                  <a:pt x="4290757" y="1802590"/>
                  <a:pt x="4378569" y="1934307"/>
                </a:cubicBezTo>
                <a:cubicBezTo>
                  <a:pt x="4388851" y="1949730"/>
                  <a:pt x="4386617" y="1971167"/>
                  <a:pt x="4396154" y="1987061"/>
                </a:cubicBezTo>
                <a:cubicBezTo>
                  <a:pt x="4412860" y="2014904"/>
                  <a:pt x="4460114" y="2041425"/>
                  <a:pt x="4484077" y="2057400"/>
                </a:cubicBezTo>
                <a:cubicBezTo>
                  <a:pt x="4489938" y="2074985"/>
                  <a:pt x="4490540" y="2095325"/>
                  <a:pt x="4501661" y="2110154"/>
                </a:cubicBezTo>
                <a:cubicBezTo>
                  <a:pt x="4526529" y="2143312"/>
                  <a:pt x="4560276" y="2168769"/>
                  <a:pt x="4589584" y="2198077"/>
                </a:cubicBezTo>
                <a:cubicBezTo>
                  <a:pt x="4601307" y="2209800"/>
                  <a:pt x="4617340" y="2218417"/>
                  <a:pt x="4624754" y="2233246"/>
                </a:cubicBezTo>
                <a:lnTo>
                  <a:pt x="4642338" y="2268415"/>
                </a:lnTo>
              </a:path>
            </a:pathLst>
          </a:cu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3230406" y="5913504"/>
            <a:ext cx="28418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Model Complexity</a:t>
            </a:r>
            <a:endParaRPr lang="en-US" sz="2800" dirty="0"/>
          </a:p>
        </p:txBody>
      </p:sp>
      <p:sp>
        <p:nvSpPr>
          <p:cNvPr id="14" name="TextBox 13"/>
          <p:cNvSpPr txBox="1"/>
          <p:nvPr/>
        </p:nvSpPr>
        <p:spPr>
          <a:xfrm rot="16200000">
            <a:off x="206372" y="3718925"/>
            <a:ext cx="24785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Goodness of Fit</a:t>
            </a:r>
            <a:endParaRPr lang="en-US" sz="2800" dirty="0"/>
          </a:p>
        </p:txBody>
      </p:sp>
      <p:sp>
        <p:nvSpPr>
          <p:cNvPr id="15" name="TextBox 14"/>
          <p:cNvSpPr txBox="1"/>
          <p:nvPr/>
        </p:nvSpPr>
        <p:spPr>
          <a:xfrm>
            <a:off x="5488400" y="2484665"/>
            <a:ext cx="18795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Training Set</a:t>
            </a:r>
            <a:endParaRPr lang="en-US" sz="2800" dirty="0"/>
          </a:p>
        </p:txBody>
      </p:sp>
      <p:sp>
        <p:nvSpPr>
          <p:cNvPr id="16" name="TextBox 15"/>
          <p:cNvSpPr txBox="1"/>
          <p:nvPr/>
        </p:nvSpPr>
        <p:spPr>
          <a:xfrm>
            <a:off x="4530625" y="4502438"/>
            <a:ext cx="17449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Testing Set</a:t>
            </a:r>
            <a:endParaRPr lang="en-US" sz="2800" dirty="0"/>
          </a:p>
        </p:txBody>
      </p:sp>
      <p:sp>
        <p:nvSpPr>
          <p:cNvPr id="17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zh-CN" sz="4000" b="1" smtClean="0">
                <a:solidFill>
                  <a:srgbClr val="010000"/>
                </a:solidFill>
                <a:latin typeface="Century Gothic" charset="0"/>
              </a:rPr>
              <a:t>Overfiting</a:t>
            </a:r>
            <a:endParaRPr lang="en-US" altLang="zh-CN" sz="4000" b="1" dirty="0">
              <a:solidFill>
                <a:srgbClr val="010000"/>
              </a:solidFill>
              <a:latin typeface="Century Gothic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329354" y="1447811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/>
              <a:t>Just right</a:t>
            </a:r>
            <a:endParaRPr lang="en-US" sz="1800" dirty="0"/>
          </a:p>
        </p:txBody>
      </p:sp>
      <p:sp>
        <p:nvSpPr>
          <p:cNvPr id="19" name="TextBox 18"/>
          <p:cNvSpPr txBox="1"/>
          <p:nvPr/>
        </p:nvSpPr>
        <p:spPr>
          <a:xfrm>
            <a:off x="5867400" y="1447800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smtClean="0"/>
              <a:t>Too complex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498475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3" grpId="0" animBg="1"/>
      <p:bldP spid="10" grpId="0" animBg="1"/>
      <p:bldP spid="11" grpId="0" animBg="1"/>
      <p:bldP spid="15" grpId="0"/>
      <p:bldP spid="16" grpId="0"/>
      <p:bldP spid="6" grpId="0"/>
      <p:bldP spid="1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800" y="3048000"/>
            <a:ext cx="3248077" cy="2830467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zh-CN" sz="4000" b="1" dirty="0" smtClean="0">
                <a:solidFill>
                  <a:srgbClr val="010000"/>
                </a:solidFill>
                <a:latin typeface="Century Gothic" charset="0"/>
              </a:rPr>
              <a:t>Occam’s Razor</a:t>
            </a:r>
            <a:endParaRPr lang="en-US" altLang="zh-CN" sz="4000" b="1" dirty="0">
              <a:solidFill>
                <a:srgbClr val="010000"/>
              </a:solidFill>
              <a:latin typeface="Century Gothic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19200" y="1676400"/>
            <a:ext cx="6930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“The simplest explanation is usually the best one”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6891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Generic (Standard)">
  <a:themeElements>
    <a:clrScheme name="Custom 2">
      <a:dk1>
        <a:srgbClr val="000000"/>
      </a:dk1>
      <a:lt1>
        <a:srgbClr val="FFFFFF"/>
      </a:lt1>
      <a:dk2>
        <a:srgbClr val="44546A"/>
      </a:dk2>
      <a:lt2>
        <a:srgbClr val="000000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Generic (Standard)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Generic (Standard) 1">
        <a:dk1>
          <a:srgbClr val="009999"/>
        </a:dk1>
        <a:lt1>
          <a:srgbClr val="FFFFFF"/>
        </a:lt1>
        <a:dk2>
          <a:srgbClr val="336699"/>
        </a:dk2>
        <a:lt2>
          <a:srgbClr val="010000"/>
        </a:lt2>
        <a:accent1>
          <a:srgbClr val="CCECFF"/>
        </a:accent1>
        <a:accent2>
          <a:srgbClr val="FFFFCC"/>
        </a:accent2>
        <a:accent3>
          <a:srgbClr val="FFFFFF"/>
        </a:accent3>
        <a:accent4>
          <a:srgbClr val="008282"/>
        </a:accent4>
        <a:accent5>
          <a:srgbClr val="E2F4FF"/>
        </a:accent5>
        <a:accent6>
          <a:srgbClr val="E7E7B9"/>
        </a:accent6>
        <a:hlink>
          <a:srgbClr val="FF9966"/>
        </a:hlink>
        <a:folHlink>
          <a:srgbClr val="FFFF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eneric (Standard) 2">
        <a:dk1>
          <a:srgbClr val="800000"/>
        </a:dk1>
        <a:lt1>
          <a:srgbClr val="FFFFFF"/>
        </a:lt1>
        <a:dk2>
          <a:srgbClr val="000000"/>
        </a:dk2>
        <a:lt2>
          <a:srgbClr val="FFFFCC"/>
        </a:lt2>
        <a:accent1>
          <a:srgbClr val="000000"/>
        </a:accent1>
        <a:accent2>
          <a:srgbClr val="000099"/>
        </a:accent2>
        <a:accent3>
          <a:srgbClr val="AAAAAA"/>
        </a:accent3>
        <a:accent4>
          <a:srgbClr val="DADADA"/>
        </a:accent4>
        <a:accent5>
          <a:srgbClr val="AAAAAA"/>
        </a:accent5>
        <a:accent6>
          <a:srgbClr val="00008A"/>
        </a:accent6>
        <a:hlink>
          <a:srgbClr val="800000"/>
        </a:hlink>
        <a:folHlink>
          <a:srgbClr val="000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eneric (Standard) 3">
        <a:dk1>
          <a:srgbClr val="000000"/>
        </a:dk1>
        <a:lt1>
          <a:srgbClr val="FFFFFF"/>
        </a:lt1>
        <a:dk2>
          <a:srgbClr val="000000"/>
        </a:dk2>
        <a:lt2>
          <a:srgbClr val="CBCBCB"/>
        </a:lt2>
        <a:accent1>
          <a:srgbClr val="C0C0C0"/>
        </a:accent1>
        <a:accent2>
          <a:srgbClr val="DDDDDD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C8C8C8"/>
        </a:accent6>
        <a:hlink>
          <a:srgbClr val="5F5F5F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eneric (Standard) 4">
        <a:dk1>
          <a:srgbClr val="3366FF"/>
        </a:dk1>
        <a:lt1>
          <a:srgbClr val="FFFFFF"/>
        </a:lt1>
        <a:dk2>
          <a:srgbClr val="000099"/>
        </a:dk2>
        <a:lt2>
          <a:srgbClr val="010000"/>
        </a:lt2>
        <a:accent1>
          <a:srgbClr val="CCECFF"/>
        </a:accent1>
        <a:accent2>
          <a:srgbClr val="FFFFCC"/>
        </a:accent2>
        <a:accent3>
          <a:srgbClr val="FFFFFF"/>
        </a:accent3>
        <a:accent4>
          <a:srgbClr val="2A56DA"/>
        </a:accent4>
        <a:accent5>
          <a:srgbClr val="E2F4FF"/>
        </a:accent5>
        <a:accent6>
          <a:srgbClr val="E7E7B9"/>
        </a:accent6>
        <a:hlink>
          <a:srgbClr val="FFCC00"/>
        </a:hlink>
        <a:folHlink>
          <a:srgbClr val="FFFF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eneric (Standard) 5">
        <a:dk1>
          <a:srgbClr val="3366FF"/>
        </a:dk1>
        <a:lt1>
          <a:srgbClr val="FFFFFF"/>
        </a:lt1>
        <a:dk2>
          <a:srgbClr val="000099"/>
        </a:dk2>
        <a:lt2>
          <a:srgbClr val="010000"/>
        </a:lt2>
        <a:accent1>
          <a:srgbClr val="FFFF99"/>
        </a:accent1>
        <a:accent2>
          <a:srgbClr val="FFFFCC"/>
        </a:accent2>
        <a:accent3>
          <a:srgbClr val="FFFFFF"/>
        </a:accent3>
        <a:accent4>
          <a:srgbClr val="2A56DA"/>
        </a:accent4>
        <a:accent5>
          <a:srgbClr val="FFFFCA"/>
        </a:accent5>
        <a:accent6>
          <a:srgbClr val="E7E7B9"/>
        </a:accent6>
        <a:hlink>
          <a:srgbClr val="FFCC00"/>
        </a:hlink>
        <a:folHlink>
          <a:srgbClr val="FFFFC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Custom Design">
  <a:themeElements>
    <a:clrScheme name="Custom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Custom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9906</TotalTime>
  <Words>897</Words>
  <Application>Microsoft Macintosh PowerPoint</Application>
  <PresentationFormat>On-screen Show (4:3)</PresentationFormat>
  <Paragraphs>219</Paragraphs>
  <Slides>41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12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56" baseType="lpstr">
      <vt:lpstr>Calibri</vt:lpstr>
      <vt:lpstr>Century Gothic</vt:lpstr>
      <vt:lpstr>Chalkboard</vt:lpstr>
      <vt:lpstr>Courier New</vt:lpstr>
      <vt:lpstr>Helvetica</vt:lpstr>
      <vt:lpstr>Monotype Sorts</vt:lpstr>
      <vt:lpstr>ＭＳ Ｐゴシック</vt:lpstr>
      <vt:lpstr>Symbol</vt:lpstr>
      <vt:lpstr>Times</vt:lpstr>
      <vt:lpstr>Times New Roman</vt:lpstr>
      <vt:lpstr>Wingdings</vt:lpstr>
      <vt:lpstr>Arial</vt:lpstr>
      <vt:lpstr>Generic (Standard)</vt:lpstr>
      <vt:lpstr>Custom Design</vt:lpstr>
      <vt:lpstr>Equation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 Overview of Java</dc:title>
  <dc:creator>MattNJulie</dc:creator>
  <cp:lastModifiedBy>Chris James Piech</cp:lastModifiedBy>
  <cp:revision>6448</cp:revision>
  <cp:lastPrinted>2002-11-15T22:37:08Z</cp:lastPrinted>
  <dcterms:created xsi:type="dcterms:W3CDTF">1998-09-02T00:01:18Z</dcterms:created>
  <dcterms:modified xsi:type="dcterms:W3CDTF">2016-04-18T20:14:41Z</dcterms:modified>
</cp:coreProperties>
</file>